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03"/>
  </p:notesMasterIdLst>
  <p:handoutMasterIdLst>
    <p:handoutMasterId r:id="rId104"/>
  </p:handoutMasterIdLst>
  <p:sldIdLst>
    <p:sldId id="402" r:id="rId2"/>
    <p:sldId id="403" r:id="rId3"/>
    <p:sldId id="404" r:id="rId4"/>
    <p:sldId id="408" r:id="rId5"/>
    <p:sldId id="409" r:id="rId6"/>
    <p:sldId id="407" r:id="rId7"/>
    <p:sldId id="413" r:id="rId8"/>
    <p:sldId id="414" r:id="rId9"/>
    <p:sldId id="419" r:id="rId10"/>
    <p:sldId id="570" r:id="rId11"/>
    <p:sldId id="571" r:id="rId12"/>
    <p:sldId id="572" r:id="rId13"/>
    <p:sldId id="573" r:id="rId14"/>
    <p:sldId id="417" r:id="rId15"/>
    <p:sldId id="421" r:id="rId16"/>
    <p:sldId id="422" r:id="rId17"/>
    <p:sldId id="423" r:id="rId18"/>
    <p:sldId id="424" r:id="rId19"/>
    <p:sldId id="504" r:id="rId20"/>
    <p:sldId id="427" r:id="rId21"/>
    <p:sldId id="425" r:id="rId22"/>
    <p:sldId id="428" r:id="rId23"/>
    <p:sldId id="505" r:id="rId24"/>
    <p:sldId id="429" r:id="rId25"/>
    <p:sldId id="430" r:id="rId26"/>
    <p:sldId id="432" r:id="rId27"/>
    <p:sldId id="433" r:id="rId28"/>
    <p:sldId id="435" r:id="rId29"/>
    <p:sldId id="565" r:id="rId30"/>
    <p:sldId id="436" r:id="rId31"/>
    <p:sldId id="437" r:id="rId32"/>
    <p:sldId id="439" r:id="rId33"/>
    <p:sldId id="483" r:id="rId34"/>
    <p:sldId id="438" r:id="rId35"/>
    <p:sldId id="441" r:id="rId36"/>
    <p:sldId id="440" r:id="rId37"/>
    <p:sldId id="442" r:id="rId38"/>
    <p:sldId id="443" r:id="rId39"/>
    <p:sldId id="444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66" r:id="rId48"/>
    <p:sldId id="568" r:id="rId49"/>
    <p:sldId id="513" r:id="rId50"/>
    <p:sldId id="514" r:id="rId51"/>
    <p:sldId id="515" r:id="rId52"/>
    <p:sldId id="569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  <p:sldId id="537" r:id="rId75"/>
    <p:sldId id="538" r:id="rId76"/>
    <p:sldId id="539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2" r:id="rId90"/>
    <p:sldId id="553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 autoAdjust="0"/>
    <p:restoredTop sz="66667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92" y="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Simplest possible!!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We’ll see how the choice of loss function impacts our value of </a:t>
            </a:r>
            <a:r>
              <a:rPr lang="en-US" i="1" dirty="0" err="1"/>
              <a:t>θ</a:t>
            </a:r>
            <a:r>
              <a:rPr lang="en-US" i="1" dirty="0"/>
              <a:t>*.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6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loss functions behave differently w/regard to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“Loss” function: because it quantifies how much our model loses compared to a perfect/ideal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05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they all have the same minimum?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one is shifted, which one is and in which direction?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2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deep question that touches the heart of science.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audience questions: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 they describe a model?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algebra at home and convince yourself that the formal definition is equivalent to the one above for sets, when applied to the epigraph.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5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Trick question: what’s the estimator for theta in the second line?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choose any value in the [y2, y3]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1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expression requires extra algebra stored in the slides.</a:t>
            </a:r>
          </a:p>
          <a:p>
            <a:endParaRPr lang="en-US" dirty="0"/>
          </a:p>
          <a:p>
            <a:r>
              <a:rPr lang="en-US" dirty="0"/>
              <a:t>It looks more complex, but it has a useful interpretation:</a:t>
            </a:r>
          </a:p>
          <a:p>
            <a:r>
              <a:rPr lang="en-US" dirty="0"/>
              <a:t> - theta_2 is the ratio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)/</a:t>
            </a:r>
            <a:r>
              <a:rPr lang="en-US" dirty="0" err="1"/>
              <a:t>var</a:t>
            </a:r>
            <a:r>
              <a:rPr lang="en-US" dirty="0"/>
              <a:t>(x)</a:t>
            </a:r>
          </a:p>
          <a:p>
            <a:r>
              <a:rPr lang="en-US" dirty="0"/>
              <a:t> - with theta_1, we see that </a:t>
            </a:r>
            <a:r>
              <a:rPr lang="en-US" dirty="0" err="1"/>
              <a:t>y_mean</a:t>
            </a:r>
            <a:r>
              <a:rPr lang="en-US" dirty="0"/>
              <a:t> = theta_1 + theta_2*</a:t>
            </a:r>
            <a:r>
              <a:rPr lang="en-US" dirty="0" err="1"/>
              <a:t>x_mean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atoms like little solar systems?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proteins really have these colors?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1919-2013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linear/logistic regression</a:t>
            </a:r>
          </a:p>
          <a:p>
            <a:r>
              <a:rPr lang="en-US" dirty="0"/>
              <a:t>Underlying natural/causal mechanisms are assumed, though not understood.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statistical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Expected to capture something about the real world (in this case) but mechanism not understood.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have excellent predictive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only capture a fleeting feature of the current state of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itself may evolve because of the use of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necessarily any underlying “truth” to be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students for some explanations of this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wrong with these plots?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don’t spend too much time discussing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0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(null)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1.emf"/><Relationship Id="rId7" Type="http://schemas.openxmlformats.org/officeDocument/2006/relationships/image" Target="../media/image57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2.emf"/><Relationship Id="rId9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ds100-sp18-cvx" TargetMode="Externa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62.emf"/><Relationship Id="rId7" Type="http://schemas.openxmlformats.org/officeDocument/2006/relationships/image" Target="../media/image7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9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6.emf"/><Relationship Id="rId4" Type="http://schemas.openxmlformats.org/officeDocument/2006/relationships/image" Target="../media/image10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0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6.emf"/><Relationship Id="rId4" Type="http://schemas.openxmlformats.org/officeDocument/2006/relationships/image" Target="../media/image11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9.emf"/><Relationship Id="rId4" Type="http://schemas.openxmlformats.org/officeDocument/2006/relationships/image" Target="../media/image12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4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19.emf"/><Relationship Id="rId7" Type="http://schemas.openxmlformats.org/officeDocument/2006/relationships/image" Target="../media/image1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12.emf"/><Relationship Id="rId4" Type="http://schemas.openxmlformats.org/officeDocument/2006/relationships/image" Target="../media/image108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2.emf"/><Relationship Id="rId7" Type="http://schemas.openxmlformats.org/officeDocument/2006/relationships/image" Target="../media/image138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3.emf"/><Relationship Id="rId9" Type="http://schemas.openxmlformats.org/officeDocument/2006/relationships/image" Target="../media/image140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7: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2018 updates - Fernando Perez, </a:t>
            </a:r>
            <a:r>
              <a:rPr lang="en-US" sz="1600" dirty="0">
                <a:hlinkClick r:id="rId3"/>
              </a:rPr>
              <a:t>fernando.perez@berkele.edu</a:t>
            </a:r>
            <a:r>
              <a:rPr lang="en-US" sz="1600" dirty="0"/>
              <a:t>  </a:t>
            </a:r>
            <a:endParaRPr lang="en-US" sz="1600" dirty="0"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hlinkClick r:id="rId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3245-5938-B044-828D-EB8D4771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types of models: “physical” or “mechanistic”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7A7B-72EA-5B46-87BF-5045A3A0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658134"/>
            <a:ext cx="4034126" cy="2114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2982-0B03-704B-BCFA-D8E6E689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6" y="3784265"/>
            <a:ext cx="4986502" cy="287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9CFCF-4780-B845-9473-98F74CCC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33" y="1099751"/>
            <a:ext cx="6974874" cy="56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39069"/>
            <a:ext cx="11125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14462" y="61293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81037" y="5865813"/>
            <a:ext cx="457200" cy="26352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2098" y="5681147"/>
            <a:ext cx="51139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Function is not smooth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 Difficult to optimize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87" y="5681147"/>
            <a:ext cx="7954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62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370013"/>
            <a:ext cx="10401300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81050" y="60706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6862" y="6281737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97A-42FB-C643-8195-6D6B26C2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67FDF-F8A0-6545-B793-B299B076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" y="1326777"/>
            <a:ext cx="5486773" cy="462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EC46-0F3A-974E-B67D-9CC21E8B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61" y="3933670"/>
            <a:ext cx="2926509" cy="23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53794-61AE-C846-861A-2779EA83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1729792"/>
            <a:ext cx="5538202" cy="4139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98667-81C9-6A43-BCAD-E0638B450F61}"/>
              </a:ext>
            </a:extLst>
          </p:cNvPr>
          <p:cNvSpPr txBox="1"/>
          <p:nvPr/>
        </p:nvSpPr>
        <p:spPr>
          <a:xfrm>
            <a:off x="9238566" y="6373907"/>
            <a:ext cx="29514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Nomura et al, PNAS 2010</a:t>
            </a:r>
          </a:p>
        </p:txBody>
      </p:sp>
    </p:spTree>
    <p:extLst>
      <p:ext uri="{BB962C8B-B14F-4D97-AF65-F5344CB8AC3E}">
        <p14:creationId xmlns:p14="http://schemas.microsoft.com/office/powerpoint/2010/main" val="326304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2F35-7457-364C-84C9-36D7ED9B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CF25F-8D66-F34C-B1FB-4D3C9B4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98122"/>
            <a:ext cx="10438279" cy="456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25A0-59B9-FE45-8276-13936D86E514}"/>
              </a:ext>
            </a:extLst>
          </p:cNvPr>
          <p:cNvSpPr txBox="1"/>
          <p:nvPr/>
        </p:nvSpPr>
        <p:spPr>
          <a:xfrm>
            <a:off x="9251772" y="6452049"/>
            <a:ext cx="29402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Massouh</a:t>
            </a:r>
            <a:r>
              <a:rPr lang="en-US" dirty="0"/>
              <a:t> et al. IROS 2017</a:t>
            </a:r>
          </a:p>
        </p:txBody>
      </p:sp>
    </p:spTree>
    <p:extLst>
      <p:ext uri="{BB962C8B-B14F-4D97-AF65-F5344CB8AC3E}">
        <p14:creationId xmlns:p14="http://schemas.microsoft.com/office/powerpoint/2010/main" val="133036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3072-A693-AB4F-9447-AAD3477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(C)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629DD4-F339-9A46-8E5E-D1BC28E41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508" y="1825625"/>
            <a:ext cx="7512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3795E-0CBD-D840-9E05-144405D7A5B7}"/>
              </a:ext>
            </a:extLst>
          </p:cNvPr>
          <p:cNvSpPr txBox="1"/>
          <p:nvPr/>
        </p:nvSpPr>
        <p:spPr>
          <a:xfrm>
            <a:off x="9481400" y="6488668"/>
            <a:ext cx="25346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Pérez et </a:t>
            </a:r>
            <a:r>
              <a:rPr lang="en-US" dirty="0"/>
              <a:t>al. CISE 2007</a:t>
            </a:r>
          </a:p>
        </p:txBody>
      </p:sp>
    </p:spTree>
    <p:extLst>
      <p:ext uri="{BB962C8B-B14F-4D97-AF65-F5344CB8AC3E}">
        <p14:creationId xmlns:p14="http://schemas.microsoft.com/office/powerpoint/2010/main" val="192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21893"/>
            <a:ext cx="10801350" cy="1325563"/>
          </a:xfrm>
        </p:spPr>
        <p:txBody>
          <a:bodyPr/>
          <a:lstStyle/>
          <a:p>
            <a:r>
              <a:rPr lang="en-US" dirty="0"/>
              <a:t>Models and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08" y="1447455"/>
            <a:ext cx="10697307" cy="5152637"/>
          </a:xfrm>
        </p:spPr>
        <p:txBody>
          <a:bodyPr>
            <a:normAutofit/>
          </a:bodyPr>
          <a:lstStyle/>
          <a:p>
            <a:r>
              <a:rPr lang="en-US" sz="2400" b="1" dirty="0"/>
              <a:t>Data Generation Process:</a:t>
            </a:r>
            <a:r>
              <a:rPr lang="en-US" sz="2400" dirty="0"/>
              <a:t> the real-world phenomena from which the data is collected</a:t>
            </a:r>
          </a:p>
          <a:p>
            <a:pPr lvl="1"/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i="1" dirty="0"/>
              <a:t>everyday there are some number of clouds and it rains or doesn’t</a:t>
            </a:r>
          </a:p>
          <a:p>
            <a:pPr lvl="1"/>
            <a:r>
              <a:rPr lang="en-US" sz="2000" dirty="0"/>
              <a:t>We don</a:t>
            </a:r>
            <a:r>
              <a:rPr lang="mr-IN" sz="2000" dirty="0"/>
              <a:t>’</a:t>
            </a:r>
            <a:r>
              <a:rPr lang="en-US" sz="2000" dirty="0"/>
              <a:t>t’ know or can’t compute this, could be stochastic or adversarial </a:t>
            </a:r>
          </a:p>
          <a:p>
            <a:r>
              <a:rPr lang="en-US" sz="2800" b="1" dirty="0"/>
              <a:t>Model:</a:t>
            </a:r>
            <a:r>
              <a:rPr lang="en-US" sz="2800" dirty="0"/>
              <a:t> a theory of the data generation process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X clouds then it will</a:t>
            </a:r>
            <a:r>
              <a:rPr lang="en-US" sz="2000" i="1" dirty="0">
                <a:sym typeface="Wingdings"/>
              </a:rPr>
              <a:t> rain</a:t>
            </a:r>
            <a:endParaRPr lang="en-US" sz="2000" b="1" dirty="0"/>
          </a:p>
          <a:p>
            <a:pPr lvl="1"/>
            <a:r>
              <a:rPr lang="en-US" sz="2000" dirty="0"/>
              <a:t>How do we pick this model? EDA? Art?</a:t>
            </a:r>
          </a:p>
          <a:p>
            <a:pPr lvl="1"/>
            <a:r>
              <a:rPr lang="en-US" sz="2000" dirty="0">
                <a:sym typeface="Wingdings"/>
              </a:rPr>
              <a:t>May not reflect reality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 “all models are wrong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”</a:t>
            </a:r>
            <a:endParaRPr lang="en-US" sz="2000" dirty="0"/>
          </a:p>
          <a:p>
            <a:r>
              <a:rPr lang="en-US" sz="2400" b="1" dirty="0"/>
              <a:t>Estimated Model:</a:t>
            </a:r>
            <a:r>
              <a:rPr lang="en-US" sz="2400" dirty="0"/>
              <a:t> an instantiation of the model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42 clouds then it will rain</a:t>
            </a:r>
            <a:endParaRPr lang="en-US" sz="2000" b="1" dirty="0"/>
          </a:p>
          <a:p>
            <a:pPr lvl="1"/>
            <a:r>
              <a:rPr lang="en-US" sz="2000" dirty="0"/>
              <a:t>How do we estimate it?</a:t>
            </a:r>
          </a:p>
          <a:p>
            <a:pPr lvl="1"/>
            <a:r>
              <a:rPr lang="en-US" sz="2000" dirty="0"/>
              <a:t>What makes the estimate “good”?</a:t>
            </a:r>
          </a:p>
        </p:txBody>
      </p:sp>
    </p:spTree>
    <p:extLst>
      <p:ext uri="{BB962C8B-B14F-4D97-AF65-F5344CB8AC3E}">
        <p14:creationId xmlns:p14="http://schemas.microsoft.com/office/powerpoint/2010/main" val="205832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/>
              <a:t>–</a:t>
            </a:r>
            <a:r>
              <a:rPr lang="en-US" dirty="0"/>
              <a:t> Restaurant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along with the notebook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Understanding the Data (EDA)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44324" y="1948070"/>
            <a:ext cx="5157042" cy="45852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Collected by a single waiter over a month</a:t>
            </a:r>
          </a:p>
          <a:p>
            <a:pPr marL="14287" indent="0">
              <a:buNone/>
            </a:pPr>
            <a:r>
              <a:rPr lang="en-US" dirty="0"/>
              <a:t>Why?</a:t>
            </a:r>
          </a:p>
          <a:p>
            <a:r>
              <a:rPr lang="en-US" b="1" dirty="0"/>
              <a:t>Predict</a:t>
            </a:r>
            <a:r>
              <a:rPr lang="en-US" dirty="0"/>
              <a:t> which tables will tip the highest</a:t>
            </a:r>
          </a:p>
          <a:p>
            <a:r>
              <a:rPr lang="en-US" b="1" dirty="0"/>
              <a:t>Understand</a:t>
            </a:r>
            <a:r>
              <a:rPr lang="en-US" dirty="0"/>
              <a:t> relationship between tables and tips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3" y="1765507"/>
            <a:ext cx="5804993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078" y="662781"/>
            <a:ext cx="12177922" cy="4263887"/>
            <a:chOff x="1886505" y="2408583"/>
            <a:chExt cx="1044632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505" y="2408583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6433" y="2408583"/>
              <a:ext cx="5486400" cy="3657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Understanding the Tips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278" y="5067345"/>
            <a:ext cx="2475358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 around $15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$20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large bills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3834" y="5067345"/>
            <a:ext cx="4336444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Possibly bimodal?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outliers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4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35" y="1413133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0" y="87571"/>
            <a:ext cx="10801350" cy="1325563"/>
          </a:xfrm>
        </p:spPr>
        <p:txBody>
          <a:bodyPr/>
          <a:lstStyle/>
          <a:p>
            <a:r>
              <a:rPr lang="en-US" b="1" dirty="0"/>
              <a:t>Derived Variable:</a:t>
            </a:r>
            <a:r>
              <a:rPr lang="en-US" dirty="0"/>
              <a:t>  Percent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6" y="3175278"/>
            <a:ext cx="5924341" cy="3537021"/>
          </a:xfrm>
        </p:spPr>
        <p:txBody>
          <a:bodyPr>
            <a:normAutofit/>
          </a:bodyPr>
          <a:lstStyle/>
          <a:p>
            <a:r>
              <a:rPr lang="en-US" dirty="0"/>
              <a:t>Natural representation of tips</a:t>
            </a:r>
          </a:p>
          <a:p>
            <a:pPr lvl="1"/>
            <a:r>
              <a:rPr lang="en-US" dirty="0"/>
              <a:t>Why? Tradition in US is to tip %</a:t>
            </a:r>
          </a:p>
          <a:p>
            <a:r>
              <a:rPr lang="en-US" dirty="0"/>
              <a:t>Issues in the plot?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Explanation? </a:t>
            </a:r>
          </a:p>
          <a:p>
            <a:pPr lvl="2"/>
            <a:r>
              <a:rPr lang="en-US" dirty="0"/>
              <a:t>Small bills </a:t>
            </a:r>
            <a:r>
              <a:rPr lang="mr-IN" dirty="0"/>
              <a:t>…</a:t>
            </a:r>
            <a:r>
              <a:rPr lang="en-US" dirty="0"/>
              <a:t> bad data?</a:t>
            </a:r>
          </a:p>
          <a:p>
            <a:pPr lvl="1"/>
            <a:r>
              <a:rPr lang="en-US" dirty="0"/>
              <a:t>Transformations?</a:t>
            </a:r>
          </a:p>
          <a:p>
            <a:pPr lvl="2"/>
            <a:r>
              <a:rPr lang="en-US" dirty="0"/>
              <a:t>Remove outliers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07295"/>
            <a:ext cx="4868636" cy="7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the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SIMPLE!!</a:t>
            </a:r>
          </a:p>
        </p:txBody>
      </p:sp>
    </p:spTree>
    <p:extLst>
      <p:ext uri="{BB962C8B-B14F-4D97-AF65-F5344CB8AC3E}">
        <p14:creationId xmlns:p14="http://schemas.microsoft.com/office/powerpoint/2010/main" val="168654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r>
              <a:rPr lang="mr-IN" dirty="0"/>
              <a:t>…</a:t>
            </a:r>
            <a:r>
              <a:rPr lang="en-US" dirty="0"/>
              <a:t> so far we have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31"/>
            <a:ext cx="10515600" cy="468813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Data collection</a:t>
            </a:r>
            <a:r>
              <a:rPr lang="en-US" dirty="0"/>
              <a:t>: Surveys, sampling, administrative data</a:t>
            </a:r>
          </a:p>
          <a:p>
            <a:r>
              <a:rPr lang="en-US" b="1" dirty="0"/>
              <a:t>Data cleaning and manipulation</a:t>
            </a:r>
            <a:r>
              <a:rPr lang="en-US" dirty="0"/>
              <a:t>: Pandas, text &amp; regexes.</a:t>
            </a:r>
          </a:p>
          <a:p>
            <a:r>
              <a:rPr lang="en-US" b="1" dirty="0"/>
              <a:t>Exploratory Data Analysis</a:t>
            </a:r>
            <a:endParaRPr lang="en-US" dirty="0"/>
          </a:p>
          <a:p>
            <a:pPr lvl="1"/>
            <a:r>
              <a:rPr lang="en-US" dirty="0"/>
              <a:t>Joining and grouping data</a:t>
            </a:r>
          </a:p>
          <a:p>
            <a:pPr lvl="1"/>
            <a:r>
              <a:rPr lang="en-US" dirty="0"/>
              <a:t>Structure, Granularity, Temporality, Faithfulness and Scope</a:t>
            </a:r>
          </a:p>
          <a:p>
            <a:pPr lvl="1"/>
            <a:r>
              <a:rPr lang="en-US" dirty="0"/>
              <a:t>Basic exploratory data visualization</a:t>
            </a:r>
          </a:p>
          <a:p>
            <a:r>
              <a:rPr lang="en-US" b="1" dirty="0"/>
              <a:t>Data Visualization:</a:t>
            </a:r>
          </a:p>
          <a:p>
            <a:pPr lvl="1"/>
            <a:r>
              <a:rPr lang="en-US" dirty="0"/>
              <a:t>Kinds of visualizations and the use of size, area, and color</a:t>
            </a:r>
          </a:p>
          <a:p>
            <a:pPr lvl="1"/>
            <a:r>
              <a:rPr lang="en-US" dirty="0"/>
              <a:t>Data transformations using Tukey </a:t>
            </a:r>
            <a:r>
              <a:rPr lang="en-US" dirty="0" err="1"/>
              <a:t>Mosteller</a:t>
            </a:r>
            <a:r>
              <a:rPr lang="en-US" dirty="0"/>
              <a:t> bulge diagram</a:t>
            </a:r>
          </a:p>
          <a:p>
            <a:r>
              <a:rPr lang="en-US" b="1" dirty="0"/>
              <a:t>An introduction to database systems and SQL</a:t>
            </a:r>
          </a:p>
        </p:txBody>
      </p:sp>
    </p:spTree>
    <p:extLst>
      <p:ext uri="{BB962C8B-B14F-4D97-AF65-F5344CB8AC3E}">
        <p14:creationId xmlns:p14="http://schemas.microsoft.com/office/powerpoint/2010/main" val="84836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23" y="199852"/>
            <a:ext cx="10801350" cy="1325563"/>
          </a:xfrm>
        </p:spPr>
        <p:txBody>
          <a:bodyPr/>
          <a:lstStyle/>
          <a:p>
            <a:r>
              <a:rPr lang="en-US" dirty="0"/>
              <a:t>Start with a </a:t>
            </a:r>
            <a:r>
              <a:rPr lang="en-US" b="1" i="1" u="sng" dirty="0"/>
              <a:t>Simple Model</a:t>
            </a:r>
            <a:r>
              <a:rPr lang="en-US" dirty="0"/>
              <a:t>: Constant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312504"/>
            <a:ext cx="11141765" cy="4545496"/>
          </a:xfrm>
        </p:spPr>
        <p:txBody>
          <a:bodyPr>
            <a:normAutofit/>
          </a:bodyPr>
          <a:lstStyle/>
          <a:p>
            <a:r>
              <a:rPr lang="en-US" b="1" dirty="0"/>
              <a:t>Rationale: </a:t>
            </a:r>
            <a:r>
              <a:rPr lang="en-US" dirty="0"/>
              <a:t>There is a percent tip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that all customers pay</a:t>
            </a:r>
          </a:p>
          <a:p>
            <a:pPr lvl="1"/>
            <a:r>
              <a:rPr lang="en-US" dirty="0"/>
              <a:t>Correct?</a:t>
            </a:r>
          </a:p>
          <a:p>
            <a:pPr lvl="2"/>
            <a:r>
              <a:rPr lang="en-US" i="1" dirty="0"/>
              <a:t>No!  We have different percentage tips in our data</a:t>
            </a:r>
          </a:p>
          <a:p>
            <a:pPr lvl="2"/>
            <a:r>
              <a:rPr lang="en-US" i="1" dirty="0"/>
              <a:t>Why? Maybe people make mistakes calculating their bills?</a:t>
            </a:r>
          </a:p>
          <a:p>
            <a:pPr lvl="1"/>
            <a:r>
              <a:rPr lang="en-US" dirty="0"/>
              <a:t>Useful? </a:t>
            </a:r>
          </a:p>
          <a:p>
            <a:pPr lvl="2"/>
            <a:r>
              <a:rPr lang="en-US" dirty="0"/>
              <a:t>Perhaps.  A good estimate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could allow us to predict future tips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</a:t>
            </a:r>
            <a:r>
              <a:rPr lang="en-US" i="1" dirty="0" err="1"/>
              <a:t>θ</a:t>
            </a:r>
            <a:r>
              <a:rPr lang="en-US" i="1" dirty="0"/>
              <a:t>*</a:t>
            </a:r>
            <a:r>
              <a:rPr lang="en-US" dirty="0"/>
              <a:t> is determined by the universe</a:t>
            </a:r>
          </a:p>
          <a:p>
            <a:pPr lvl="1"/>
            <a:r>
              <a:rPr lang="en-US" dirty="0"/>
              <a:t>we generally don’t get to see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mr-IN" i="1" dirty="0"/>
              <a:t>…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we will need to develop a procedure to </a:t>
            </a:r>
            <a:r>
              <a:rPr lang="en-US" b="1" dirty="0"/>
              <a:t>estimate </a:t>
            </a:r>
            <a:r>
              <a:rPr lang="en-US" b="1" i="1" dirty="0" err="1"/>
              <a:t>θ</a:t>
            </a:r>
            <a:r>
              <a:rPr lang="en-US" b="1" i="1" dirty="0"/>
              <a:t>* </a:t>
            </a:r>
            <a:r>
              <a:rPr lang="en-US" b="1" dirty="0"/>
              <a:t>from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98" y="1525415"/>
            <a:ext cx="3835400" cy="444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79028" y="1360172"/>
            <a:ext cx="3948802" cy="1015663"/>
            <a:chOff x="7779028" y="1360172"/>
            <a:chExt cx="3948802" cy="1015663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7779028" y="1603306"/>
              <a:ext cx="10204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24471" y="1360172"/>
              <a:ext cx="2903359" cy="101566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*</a:t>
              </a:r>
              <a:r>
                <a:rPr lang="en-US" dirty="0"/>
                <a:t> Means true parameter</a:t>
              </a:r>
              <a:br>
                <a:rPr lang="en-US" dirty="0"/>
              </a:br>
              <a:r>
                <a:rPr lang="en-US" dirty="0"/>
                <a:t>determined by universe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8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the parameter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006"/>
            <a:ext cx="10515600" cy="4860579"/>
          </a:xfrm>
        </p:spPr>
        <p:txBody>
          <a:bodyPr>
            <a:normAutofit/>
          </a:bodyPr>
          <a:lstStyle/>
          <a:p>
            <a:r>
              <a:rPr lang="en-US" dirty="0"/>
              <a:t>Guess a number using </a:t>
            </a:r>
            <a:r>
              <a:rPr lang="en-US" b="1" dirty="0"/>
              <a:t>prior knowledge</a:t>
            </a:r>
            <a:r>
              <a:rPr lang="en-US" dirty="0"/>
              <a:t>: 15%</a:t>
            </a:r>
          </a:p>
          <a:p>
            <a:r>
              <a:rPr lang="en-US" b="1" dirty="0"/>
              <a:t>Use the data!  </a:t>
            </a:r>
            <a:r>
              <a:rPr lang="en-US" dirty="0"/>
              <a:t>How?</a:t>
            </a:r>
          </a:p>
          <a:p>
            <a:r>
              <a:rPr lang="en-US" dirty="0"/>
              <a:t>Estimate the value </a:t>
            </a:r>
            <a:r>
              <a:rPr lang="en-US" i="1" dirty="0" err="1"/>
              <a:t>θ</a:t>
            </a:r>
            <a:r>
              <a:rPr lang="en-US" i="1" dirty="0"/>
              <a:t>* as:</a:t>
            </a:r>
            <a:endParaRPr lang="en-US" b="1" dirty="0"/>
          </a:p>
          <a:p>
            <a:pPr lvl="1"/>
            <a:r>
              <a:rPr lang="en-US" dirty="0"/>
              <a:t>the percent tip from a </a:t>
            </a:r>
            <a:r>
              <a:rPr lang="en-US" b="1" dirty="0"/>
              <a:t>randomly selected </a:t>
            </a:r>
            <a:r>
              <a:rPr lang="en-US" dirty="0"/>
              <a:t>receipt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mode</a:t>
            </a:r>
            <a:r>
              <a:rPr lang="en-US" dirty="0"/>
              <a:t> of the distribution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of the percent tips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of the percent tips observed</a:t>
            </a:r>
          </a:p>
          <a:p>
            <a:r>
              <a:rPr lang="en-US" dirty="0"/>
              <a:t>Which is the best?  How do I define best?</a:t>
            </a:r>
          </a:p>
          <a:p>
            <a:pPr lvl="1"/>
            <a:r>
              <a:rPr lang="en-US" dirty="0"/>
              <a:t>Depends on our goals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the Objective (Goal)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9"/>
            <a:ext cx="10515601" cy="4701552"/>
          </a:xfrm>
        </p:spPr>
        <p:txBody>
          <a:bodyPr/>
          <a:lstStyle/>
          <a:p>
            <a:r>
              <a:rPr lang="en-US" b="1" dirty="0"/>
              <a:t>Ideal Goal: </a:t>
            </a:r>
            <a:r>
              <a:rPr lang="en-US" dirty="0"/>
              <a:t>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makes good predictions about the future.</a:t>
            </a:r>
          </a:p>
          <a:p>
            <a:pPr lvl="1"/>
            <a:r>
              <a:rPr lang="en-US" b="1" dirty="0"/>
              <a:t>Great goal! </a:t>
            </a:r>
            <a:r>
              <a:rPr lang="en-US" dirty="0"/>
              <a:t>Problem?</a:t>
            </a:r>
          </a:p>
          <a:p>
            <a:pPr lvl="2"/>
            <a:r>
              <a:rPr lang="en-US" dirty="0"/>
              <a:t>We don’t know the future.  How will we know if our estimate is good?</a:t>
            </a:r>
          </a:p>
          <a:p>
            <a:pPr lvl="1"/>
            <a:r>
              <a:rPr lang="en-US" dirty="0"/>
              <a:t>There is hope! </a:t>
            </a:r>
            <a:r>
              <a:rPr lang="mr-IN" dirty="0"/>
              <a:t>…</a:t>
            </a:r>
            <a:r>
              <a:rPr lang="en-US" dirty="0"/>
              <a:t> we will return to this goal </a:t>
            </a:r>
            <a:r>
              <a:rPr lang="mr-IN" dirty="0"/>
              <a:t>…</a:t>
            </a:r>
            <a:r>
              <a:rPr lang="en-US" i="1" dirty="0"/>
              <a:t> in the future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b="1" dirty="0">
                <a:sym typeface="Wingdings"/>
              </a:rPr>
              <a:t>Simpler Goal:</a:t>
            </a:r>
            <a:r>
              <a:rPr lang="en-US" dirty="0">
                <a:sym typeface="Wingdings"/>
              </a:rPr>
              <a:t> 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</a:t>
            </a:r>
            <a:r>
              <a:rPr lang="en-US" b="1" dirty="0"/>
              <a:t>“</a:t>
            </a:r>
            <a:r>
              <a:rPr lang="en-US" b="1" i="1" dirty="0"/>
              <a:t>fits”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What does it mean to </a:t>
            </a:r>
            <a:r>
              <a:rPr lang="en-US" i="1" dirty="0"/>
              <a:t>“fit”</a:t>
            </a:r>
            <a:r>
              <a:rPr lang="en-US" dirty="0"/>
              <a:t> the data?</a:t>
            </a:r>
          </a:p>
          <a:p>
            <a:pPr lvl="1"/>
            <a:r>
              <a:rPr lang="en-US" dirty="0"/>
              <a:t>We can define a </a:t>
            </a:r>
            <a:r>
              <a:rPr lang="en-US" b="1" dirty="0"/>
              <a:t>loss function </a:t>
            </a:r>
            <a:r>
              <a:rPr lang="en-US" dirty="0"/>
              <a:t>that measures the error in our model on the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“Take the </a:t>
            </a:r>
            <a:r>
              <a:rPr lang="en-US" sz="3200" dirty="0"/>
              <a:t>L</a:t>
            </a:r>
            <a:r>
              <a:rPr lang="en-US" dirty="0"/>
              <a:t>oss”</a:t>
            </a:r>
          </a:p>
        </p:txBody>
      </p:sp>
    </p:spTree>
    <p:extLst>
      <p:ext uri="{BB962C8B-B14F-4D97-AF65-F5344CB8AC3E}">
        <p14:creationId xmlns:p14="http://schemas.microsoft.com/office/powerpoint/2010/main" val="3232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particular choice of model or model parameters.</a:t>
            </a:r>
          </a:p>
          <a:p>
            <a:r>
              <a:rPr lang="en-US" i="1" dirty="0"/>
              <a:t>Many definitions</a:t>
            </a:r>
            <a:r>
              <a:rPr lang="en-US" dirty="0"/>
              <a:t> of loss functions and the choice of loss function affects the </a:t>
            </a:r>
            <a:r>
              <a:rPr lang="en-US" b="1" dirty="0"/>
              <a:t>accuracy </a:t>
            </a:r>
            <a:r>
              <a:rPr lang="en-US" dirty="0"/>
              <a:t>and </a:t>
            </a:r>
            <a:r>
              <a:rPr lang="en-US" b="1" dirty="0"/>
              <a:t>computational cost of estimation</a:t>
            </a:r>
            <a:r>
              <a:rPr lang="en-US" dirty="0"/>
              <a:t>.</a:t>
            </a:r>
          </a:p>
          <a:p>
            <a:r>
              <a:rPr lang="en-US" dirty="0"/>
              <a:t>The choice of loss function </a:t>
            </a:r>
            <a:r>
              <a:rPr lang="en-US" b="1" dirty="0"/>
              <a:t>depends on the estimation task</a:t>
            </a:r>
          </a:p>
          <a:p>
            <a:pPr lvl="1"/>
            <a:r>
              <a:rPr lang="en-US" dirty="0"/>
              <a:t>quantitative (e.g., tip) or qualitative variable (e.g., political affiliation)</a:t>
            </a:r>
          </a:p>
          <a:p>
            <a:pPr lvl="1"/>
            <a:r>
              <a:rPr lang="en-US" dirty="0"/>
              <a:t>Do we care about the outliers?</a:t>
            </a:r>
          </a:p>
          <a:p>
            <a:pPr lvl="1"/>
            <a:r>
              <a:rPr lang="en-US" dirty="0"/>
              <a:t>Are all errors equally costly? (e.g., false negative on cancer test)</a:t>
            </a:r>
          </a:p>
        </p:txBody>
      </p:sp>
    </p:spTree>
    <p:extLst>
      <p:ext uri="{BB962C8B-B14F-4D97-AF65-F5344CB8AC3E}">
        <p14:creationId xmlns:p14="http://schemas.microsoft.com/office/powerpoint/2010/main" val="44752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some loss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450" y="1142084"/>
            <a:ext cx="31341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 sounds worse than it is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think of another Loss Function?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4399-8754-FA48-A0C8-EA482496D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243" y="320676"/>
            <a:ext cx="11544299" cy="903968"/>
          </a:xfrm>
        </p:spPr>
        <p:txBody>
          <a:bodyPr/>
          <a:lstStyle/>
          <a:p>
            <a:r>
              <a:rPr lang="en-US" dirty="0"/>
              <a:t>The Huber loss function,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AACD-5E00-ED4B-9549-C2C346CA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2" y="1224644"/>
            <a:ext cx="924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2809670"/>
            <a:ext cx="10515600" cy="2852737"/>
          </a:xfrm>
        </p:spPr>
        <p:txBody>
          <a:bodyPr/>
          <a:lstStyle/>
          <a:p>
            <a:r>
              <a:rPr lang="en-US" dirty="0"/>
              <a:t>Today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&amp; Estimation</a:t>
            </a:r>
          </a:p>
        </p:txBody>
      </p:sp>
    </p:spTree>
    <p:extLst>
      <p:ext uri="{BB962C8B-B14F-4D97-AF65-F5344CB8AC3E}">
        <p14:creationId xmlns:p14="http://schemas.microsoft.com/office/powerpoint/2010/main" val="2551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115978"/>
            <a:ext cx="8285042" cy="5523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1833112"/>
            <a:ext cx="3873776" cy="4567688"/>
          </a:xfrm>
        </p:spPr>
        <p:txBody>
          <a:bodyPr>
            <a:normAutofit/>
          </a:bodyPr>
          <a:lstStyle/>
          <a:p>
            <a:r>
              <a:rPr lang="en-US" dirty="0"/>
              <a:t>All functions are zero when </a:t>
            </a:r>
            <a:r>
              <a:rPr lang="en-US" i="1" dirty="0" err="1"/>
              <a:t>θ</a:t>
            </a:r>
            <a:r>
              <a:rPr lang="en-US" i="1" dirty="0"/>
              <a:t> = y</a:t>
            </a:r>
            <a:endParaRPr lang="en-US" dirty="0"/>
          </a:p>
          <a:p>
            <a:r>
              <a:rPr lang="en-US" dirty="0"/>
              <a:t>Different penalties for being far from observations</a:t>
            </a:r>
          </a:p>
          <a:p>
            <a:r>
              <a:rPr lang="en-US" dirty="0"/>
              <a:t>Smooth vs. not smooth</a:t>
            </a:r>
          </a:p>
          <a:p>
            <a:r>
              <a:rPr lang="en-US" dirty="0"/>
              <a:t>Which is the best?</a:t>
            </a:r>
          </a:p>
          <a:p>
            <a:pPr lvl="1"/>
            <a:r>
              <a:rPr lang="en-US" dirty="0"/>
              <a:t>Let’s find out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57612" y="4743381"/>
            <a:ext cx="2503066" cy="923330"/>
            <a:chOff x="5257612" y="4743381"/>
            <a:chExt cx="2503066" cy="923330"/>
          </a:xfrm>
        </p:grpSpPr>
        <p:sp>
          <p:nvSpPr>
            <p:cNvPr id="5" name="Oval 4"/>
            <p:cNvSpPr/>
            <p:nvPr/>
          </p:nvSpPr>
          <p:spPr>
            <a:xfrm>
              <a:off x="7151079" y="4900247"/>
              <a:ext cx="609599" cy="60959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57612" y="4743381"/>
              <a:ext cx="1893467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4"/>
                  </a:solidFill>
                </a:rPr>
                <a:t>Extend beyond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single 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observation?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4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cases we might take a weighted average (when?)</a:t>
            </a:r>
          </a:p>
          <a:p>
            <a:pPr lvl="1"/>
            <a:r>
              <a:rPr lang="en-US" dirty="0"/>
              <a:t>Some records might be more important or reliable</a:t>
            </a:r>
          </a:p>
          <a:p>
            <a:r>
              <a:rPr lang="en-US" dirty="0"/>
              <a:t>What does the average loss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Jeopardy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that Loss!</a:t>
            </a:r>
          </a:p>
        </p:txBody>
      </p:sp>
    </p:spTree>
    <p:extLst>
      <p:ext uri="{BB962C8B-B14F-4D97-AF65-F5344CB8AC3E}">
        <p14:creationId xmlns:p14="http://schemas.microsoft.com/office/powerpoint/2010/main" val="18245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00400" y="8229600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0308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197" y="2180492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5703" y="2180492"/>
            <a:ext cx="16722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77871" y="2180492"/>
            <a:ext cx="13612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Huber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11" grpId="0" build="p" bldLvl="3"/>
      <p:bldP spid="12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67666"/>
            <a:ext cx="10801350" cy="1325563"/>
          </a:xfrm>
        </p:spPr>
        <p:txBody>
          <a:bodyPr/>
          <a:lstStyle/>
          <a:p>
            <a:r>
              <a:rPr lang="en-US" dirty="0"/>
              <a:t>Difference between Huber and 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346842"/>
            <a:ext cx="11410122" cy="529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860" y="2915031"/>
            <a:ext cx="410817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Zoomed in with only 5 data points sampled at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436" y="5086814"/>
            <a:ext cx="155042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Corner</a:t>
            </a:r>
          </a:p>
        </p:txBody>
      </p:sp>
      <p:cxnSp>
        <p:nvCxnSpPr>
          <p:cNvPr id="10" name="Straight Arrow Connector 9"/>
          <p:cNvCxnSpPr>
            <a:stCxn id="7" idx="1"/>
            <a:endCxn id="8" idx="5"/>
          </p:cNvCxnSpPr>
          <p:nvPr/>
        </p:nvCxnSpPr>
        <p:spPr>
          <a:xfrm flipH="1" flipV="1">
            <a:off x="4593625" y="5025117"/>
            <a:ext cx="627811" cy="35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94268" y="1335874"/>
            <a:ext cx="4543994" cy="3733880"/>
            <a:chOff x="94268" y="1335874"/>
            <a:chExt cx="4543994" cy="3733880"/>
          </a:xfrm>
        </p:grpSpPr>
        <p:sp>
          <p:nvSpPr>
            <p:cNvPr id="8" name="Oval 7"/>
            <p:cNvSpPr/>
            <p:nvPr/>
          </p:nvSpPr>
          <p:spPr>
            <a:xfrm>
              <a:off x="4333462" y="4764954"/>
              <a:ext cx="304800" cy="30480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268" y="1335874"/>
              <a:ext cx="3723588" cy="34290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6" name="Straight Connector 15"/>
            <p:cNvCxnSpPr>
              <a:endCxn id="8" idx="7"/>
            </p:cNvCxnSpPr>
            <p:nvPr/>
          </p:nvCxnSpPr>
          <p:spPr>
            <a:xfrm>
              <a:off x="3560053" y="2187019"/>
              <a:ext cx="1033572" cy="26225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4"/>
              <a:endCxn id="8" idx="3"/>
            </p:cNvCxnSpPr>
            <p:nvPr/>
          </p:nvCxnSpPr>
          <p:spPr>
            <a:xfrm>
              <a:off x="1956062" y="4764954"/>
              <a:ext cx="2422037" cy="26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018" y="-483704"/>
            <a:ext cx="11012556" cy="734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1862" y="1053545"/>
            <a:ext cx="2981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Squared Loss is slightly </a:t>
            </a:r>
            <a:br>
              <a:rPr lang="en-US" dirty="0"/>
            </a:br>
            <a:r>
              <a:rPr lang="en-US" dirty="0"/>
              <a:t>     to the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8145" y="776547"/>
            <a:ext cx="29322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ym typeface="Wingdings"/>
              </a:rPr>
              <a:t>Absolute and Huber Loss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have nearly identical </a:t>
            </a:r>
          </a:p>
          <a:p>
            <a:pPr algn="r"/>
            <a:r>
              <a:rPr lang="en-US" dirty="0">
                <a:sym typeface="Wingdings"/>
              </a:rPr>
              <a:t>Values</a:t>
            </a:r>
          </a:p>
          <a:p>
            <a:pPr algn="r"/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1609" y="2967334"/>
            <a:ext cx="68580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Different Minimizers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790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15.6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1862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16.0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45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4F1C5-F4A5-454E-8FF0-88EA7BD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48" y="-30628"/>
            <a:ext cx="10801350" cy="1325563"/>
          </a:xfrm>
        </p:spPr>
        <p:txBody>
          <a:bodyPr/>
          <a:lstStyle/>
          <a:p>
            <a:r>
              <a:rPr lang="en-US" dirty="0"/>
              <a:t>Sensitivity to Outliers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3839" y="4504104"/>
            <a:ext cx="461175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Small fraction of</a:t>
            </a:r>
            <a:br>
              <a:rPr lang="en-US" sz="3200" dirty="0"/>
            </a:br>
            <a:r>
              <a:rPr lang="en-US" sz="3200" dirty="0"/>
              <a:t>loss on outliers</a:t>
            </a:r>
            <a:r>
              <a:rPr lang="mr-IN" sz="3200" dirty="0"/>
              <a:t>…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614024" y="902486"/>
            <a:ext cx="5492200" cy="1077218"/>
            <a:chOff x="7581660" y="1400747"/>
            <a:chExt cx="5492200" cy="1077218"/>
          </a:xfrm>
        </p:grpSpPr>
        <p:sp>
          <p:nvSpPr>
            <p:cNvPr id="8" name="Oval 7"/>
            <p:cNvSpPr/>
            <p:nvPr/>
          </p:nvSpPr>
          <p:spPr>
            <a:xfrm>
              <a:off x="7581660" y="1646238"/>
              <a:ext cx="586236" cy="58623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62103" y="1400747"/>
              <a:ext cx="4611757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34% of loss due </a:t>
              </a:r>
              <a:br>
                <a:rPr lang="en-US" sz="3200" dirty="0"/>
              </a:br>
              <a:r>
                <a:rPr lang="en-US" sz="3200" dirty="0"/>
                <a:t>to a </a:t>
              </a:r>
              <a:r>
                <a:rPr lang="en-US" sz="3200" b="1" dirty="0"/>
                <a:t>single point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 </a:t>
            </a:r>
            <a:r>
              <a:rPr lang="en-US" dirty="0">
                <a:sym typeface="Wingdings"/>
              </a:rPr>
              <a:t> Optimization! 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So far we have done this graphically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Now we will </a:t>
            </a:r>
            <a:r>
              <a:rPr lang="en-US" sz="2000" b="1" dirty="0">
                <a:solidFill>
                  <a:schemeClr val="accent5"/>
                </a:solidFill>
              </a:rPr>
              <a:t>minimize the loss analytically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Minimize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4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 of Calculus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18519F-F450-5D43-B5C8-7C46EE69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46" y="1615055"/>
            <a:ext cx="7534470" cy="52741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337175"/>
          </a:xfrm>
        </p:spPr>
        <p:txBody>
          <a:bodyPr>
            <a:normAutofit/>
          </a:bodyPr>
          <a:lstStyle/>
          <a:p>
            <a:r>
              <a:rPr lang="en-US" dirty="0"/>
              <a:t>Suppose we want to minimize:</a:t>
            </a:r>
          </a:p>
          <a:p>
            <a:endParaRPr lang="en-US" dirty="0"/>
          </a:p>
          <a:p>
            <a:r>
              <a:rPr lang="en-US" dirty="0"/>
              <a:t>Solve for derivative = 0: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Procedure: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take derivative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Set equal to zero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Solve for parameters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0" y="2174736"/>
            <a:ext cx="29718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52" y="3525906"/>
            <a:ext cx="4432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the Chain Rule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4089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6" y="1660636"/>
            <a:ext cx="3836670" cy="1914144"/>
          </a:xfrm>
        </p:spPr>
        <p:txBody>
          <a:bodyPr>
            <a:normAutofit/>
          </a:bodyPr>
          <a:lstStyle/>
          <a:p>
            <a:r>
              <a:rPr lang="en-US" sz="4800" dirty="0"/>
              <a:t>Using the Chain Rule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96" y="524256"/>
            <a:ext cx="8437942" cy="5785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8464" y="154924"/>
            <a:ext cx="33890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First application of chain rule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1904" y="1672828"/>
            <a:ext cx="27430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Derivative of exponent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887" y="2617708"/>
            <a:ext cx="1659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Substituting 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53" y="3477244"/>
            <a:ext cx="4293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Second application of the </a:t>
            </a:r>
            <a:r>
              <a:rPr lang="en-US">
                <a:solidFill>
                  <a:schemeClr val="accent4"/>
                </a:solidFill>
              </a:rPr>
              <a:t>chain rule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446" y="4345400"/>
            <a:ext cx="30748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Derivative </a:t>
            </a:r>
            <a:r>
              <a:rPr lang="en-US">
                <a:solidFill>
                  <a:schemeClr val="accent4"/>
                </a:solidFill>
              </a:rPr>
              <a:t>of sine function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652" y="5213556"/>
            <a:ext cx="42594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Computing the remaining derivative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4325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" y="369075"/>
            <a:ext cx="2971800" cy="520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6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4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6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338" y="369075"/>
            <a:ext cx="29718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21" y="369075"/>
            <a:ext cx="3327400" cy="52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855" y="4603197"/>
            <a:ext cx="1134477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All of the above functions have zero derivatives at </a:t>
            </a:r>
            <a:r>
              <a:rPr lang="en-US" sz="3200" i="1" dirty="0" err="1"/>
              <a:t>θ</a:t>
            </a:r>
            <a:r>
              <a:rPr lang="en-US" sz="3200" i="1" dirty="0"/>
              <a:t> = 3 </a:t>
            </a:r>
          </a:p>
          <a:p>
            <a:r>
              <a:rPr lang="en-US" sz="3200" i="1" dirty="0">
                <a:sym typeface="Wingdings"/>
              </a:rPr>
              <a:t>		 is </a:t>
            </a:r>
            <a:r>
              <a:rPr lang="en-US" sz="3200" i="1" dirty="0" err="1"/>
              <a:t>θ</a:t>
            </a:r>
            <a:r>
              <a:rPr lang="en-US" sz="3200" i="1" dirty="0"/>
              <a:t>=3</a:t>
            </a:r>
            <a:r>
              <a:rPr lang="en-US" sz="3200" i="1" dirty="0">
                <a:sym typeface="Wingdings"/>
              </a:rPr>
              <a:t> minimizer</a:t>
            </a:r>
            <a:r>
              <a:rPr lang="en-US" sz="3200" dirty="0"/>
              <a:t> for all the above functions?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426" y="5464255"/>
            <a:ext cx="10518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No!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8804" y="6067783"/>
            <a:ext cx="92688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Need to check second derivative is positive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21" y="3794766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671" y="3817982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963" y="3814941"/>
            <a:ext cx="294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7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5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7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1" y="218181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71" y="241397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63" y="238356"/>
            <a:ext cx="2946400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604" y="5459191"/>
            <a:ext cx="10583346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Generally we are interested in </a:t>
            </a:r>
            <a:r>
              <a:rPr lang="en-US" sz="3200" b="1" dirty="0"/>
              <a:t>convex functions </a:t>
            </a:r>
            <a:r>
              <a:rPr lang="en-US" sz="3200" dirty="0"/>
              <a:t>with</a:t>
            </a:r>
            <a:br>
              <a:rPr lang="en-US" sz="3200" dirty="0"/>
            </a:br>
            <a:r>
              <a:rPr lang="en-US" sz="3200" dirty="0"/>
              <a:t>respect to the parameters </a:t>
            </a:r>
            <a:r>
              <a:rPr lang="en-US" sz="3200" dirty="0" err="1"/>
              <a:t>θ</a:t>
            </a:r>
            <a:r>
              <a:rPr lang="en-US" sz="3200" dirty="0"/>
              <a:t>.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04" y="4121100"/>
            <a:ext cx="24384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387" y="4156269"/>
            <a:ext cx="27813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476" y="4197663"/>
            <a:ext cx="3771900" cy="1028700"/>
          </a:xfrm>
          <a:prstGeom prst="rect">
            <a:avLst/>
          </a:prstGeom>
        </p:spPr>
      </p:pic>
      <p:sp>
        <p:nvSpPr>
          <p:cNvPr id="19" name="&quot;No&quot; Symbol 18"/>
          <p:cNvSpPr/>
          <p:nvPr/>
        </p:nvSpPr>
        <p:spPr>
          <a:xfrm>
            <a:off x="6494106" y="3937518"/>
            <a:ext cx="466531" cy="466531"/>
          </a:xfrm>
          <a:prstGeom prst="noSmoking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709423" y="3923003"/>
            <a:ext cx="1838894" cy="471806"/>
            <a:chOff x="9709423" y="3923003"/>
            <a:chExt cx="1838894" cy="471806"/>
          </a:xfrm>
        </p:grpSpPr>
        <p:sp>
          <p:nvSpPr>
            <p:cNvPr id="20" name="&quot;No&quot; Symbol 19"/>
            <p:cNvSpPr/>
            <p:nvPr/>
          </p:nvSpPr>
          <p:spPr>
            <a:xfrm>
              <a:off x="9709423" y="3923003"/>
              <a:ext cx="466531" cy="46653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36739" y="3933144"/>
              <a:ext cx="13115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at </a:t>
              </a:r>
              <a:r>
                <a:rPr lang="en-US" sz="2400" dirty="0" err="1"/>
                <a:t>θ</a:t>
              </a:r>
              <a:r>
                <a:rPr lang="en-US" sz="2400" dirty="0"/>
                <a:t>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50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647" y="2914245"/>
            <a:ext cx="6830206" cy="2685333"/>
          </a:xfrm>
        </p:spPr>
        <p:txBody>
          <a:bodyPr/>
          <a:lstStyle/>
          <a:p>
            <a:r>
              <a:rPr lang="en-US" dirty="0"/>
              <a:t>No line segment between any two points on the boundary ever leaves the polygon.</a:t>
            </a:r>
          </a:p>
          <a:p>
            <a:r>
              <a:rPr lang="en-US" dirty="0"/>
              <a:t>Equivalently, all angles are ≤ 180º.</a:t>
            </a:r>
          </a:p>
          <a:p>
            <a:r>
              <a:rPr lang="en-US" dirty="0"/>
              <a:t>The interior is a convex 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552450" y="194604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02691EDA-FD1C-EF48-8AA7-9094B5D2016E}"/>
              </a:ext>
            </a:extLst>
          </p:cNvPr>
          <p:cNvSpPr/>
          <p:nvPr/>
        </p:nvSpPr>
        <p:spPr>
          <a:xfrm>
            <a:off x="2338466" y="3882451"/>
            <a:ext cx="2188564" cy="1911246"/>
          </a:xfrm>
          <a:prstGeom prst="pentagon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895231" y="203598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>
            <a:off x="3432748" y="3941686"/>
            <a:ext cx="775891" cy="142479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rt 9">
            <a:extLst>
              <a:ext uri="{FF2B5EF4-FFF2-40B4-BE49-F238E27FC236}">
                <a16:creationId xmlns:a16="http://schemas.microsoft.com/office/drawing/2014/main" id="{1DA00B54-9C08-2044-B801-74E8A10C90F7}"/>
              </a:ext>
            </a:extLst>
          </p:cNvPr>
          <p:cNvSpPr/>
          <p:nvPr/>
        </p:nvSpPr>
        <p:spPr>
          <a:xfrm>
            <a:off x="8214610" y="3666157"/>
            <a:ext cx="3421829" cy="3008429"/>
          </a:xfrm>
          <a:prstGeom prst="hear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342EA80-3B40-6A42-8B62-7DEFCB92B0B7}"/>
              </a:ext>
            </a:extLst>
          </p:cNvPr>
          <p:cNvSpPr/>
          <p:nvPr/>
        </p:nvSpPr>
        <p:spPr>
          <a:xfrm>
            <a:off x="685070" y="1747976"/>
            <a:ext cx="2550417" cy="2603690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Non-Convex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236" y="1666333"/>
            <a:ext cx="5735925" cy="2685333"/>
          </a:xfrm>
        </p:spPr>
        <p:txBody>
          <a:bodyPr/>
          <a:lstStyle/>
          <a:p>
            <a:r>
              <a:rPr lang="en-US" dirty="0"/>
              <a:t>There is at least one line segment between two points on the boundary that leaves the set.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548328" y="1747976"/>
            <a:ext cx="687159" cy="1301845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 flipV="1">
            <a:off x="8334531" y="4005846"/>
            <a:ext cx="3126630" cy="13143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2B882D4C-6FF8-7146-953D-DCEE9E8DFCF6}"/>
              </a:ext>
            </a:extLst>
          </p:cNvPr>
          <p:cNvSpPr/>
          <p:nvPr/>
        </p:nvSpPr>
        <p:spPr>
          <a:xfrm>
            <a:off x="3713200" y="3528741"/>
            <a:ext cx="3040914" cy="3040914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233657" y="3528741"/>
            <a:ext cx="856287" cy="1133200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26782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build="p"/>
      <p:bldP spid="15" grpId="0" animBg="1"/>
      <p:bldP spid="16" grpId="0" animBg="1"/>
      <p:bldP spid="31" grpId="0" animBg="1"/>
      <p:bldP spid="32" grpId="0" animBg="1"/>
      <p:bldP spid="36" grpId="0"/>
      <p:bldP spid="3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091" y="2398005"/>
            <a:ext cx="2940792" cy="256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170656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A model is an an </a:t>
            </a:r>
            <a:r>
              <a:rPr lang="en-US" b="1" i="1" dirty="0"/>
              <a:t>idealized</a:t>
            </a:r>
            <a:r>
              <a:rPr lang="en-US" i="1" dirty="0"/>
              <a:t> representation of a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28" y="2396766"/>
            <a:ext cx="2737154" cy="2404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833" y="2562324"/>
            <a:ext cx="2798713" cy="2238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1175" y="4939578"/>
            <a:ext cx="2509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Atoms don’t actually work like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813" y="4930280"/>
            <a:ext cx="22126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 are far more complex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0540" y="4965612"/>
            <a:ext cx="26135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haven’t really seen one of these.</a:t>
            </a:r>
          </a:p>
        </p:txBody>
      </p:sp>
    </p:spTree>
    <p:extLst>
      <p:ext uri="{BB962C8B-B14F-4D97-AF65-F5344CB8AC3E}">
        <p14:creationId xmlns:p14="http://schemas.microsoft.com/office/powerpoint/2010/main" val="739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7" y="3471268"/>
            <a:ext cx="4534215" cy="3022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3471268"/>
            <a:ext cx="4534215" cy="302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8" y="448458"/>
            <a:ext cx="4534215" cy="3022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448458"/>
            <a:ext cx="4534215" cy="3022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5130" y="966881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9644" y="971345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50379" y="5283157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3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5126" y="5502073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1201" y="0"/>
            <a:ext cx="565731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http://bit.ly/ds100-sp18-cvx</a:t>
            </a:r>
            <a:r>
              <a:rPr lang="en-US" sz="3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723" y="742949"/>
            <a:ext cx="255390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Convex or </a:t>
            </a:r>
            <a:br>
              <a:rPr lang="en-US" sz="3200"/>
            </a:br>
            <a:r>
              <a:rPr lang="en-US" sz="3200"/>
              <a:t>Not Convex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1941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/>
              <a:t>our previous loss functions convex?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1168732"/>
            <a:ext cx="8285042" cy="5523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9422" y="1987062"/>
            <a:ext cx="397294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Yes!</a:t>
            </a:r>
          </a:p>
          <a:p>
            <a:endParaRPr lang="en-US" sz="4000" dirty="0"/>
          </a:p>
          <a:p>
            <a:r>
              <a:rPr lang="en-US" sz="4000" dirty="0"/>
              <a:t>Average Loss?</a:t>
            </a:r>
          </a:p>
          <a:p>
            <a:r>
              <a:rPr lang="en-US" sz="4000" dirty="0"/>
              <a:t>Yes!</a:t>
            </a:r>
            <a:br>
              <a:rPr lang="en-US" sz="4000" dirty="0"/>
            </a:br>
            <a:endParaRPr lang="en-US" sz="4000" dirty="0"/>
          </a:p>
          <a:p>
            <a:r>
              <a:rPr lang="en-US" sz="2800" dirty="0"/>
              <a:t>(Sum of convex functions is convex)</a:t>
            </a:r>
          </a:p>
        </p:txBody>
      </p:sp>
    </p:spTree>
    <p:extLst>
      <p:ext uri="{BB962C8B-B14F-4D97-AF65-F5344CB8AC3E}">
        <p14:creationId xmlns:p14="http://schemas.microsoft.com/office/powerpoint/2010/main" val="19769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ED7E-8648-FE46-B73A-A3CE65E1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Gaussian convex?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5CE2B-0358-C845-9DBE-80E34A2C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480" y="1541307"/>
            <a:ext cx="7509290" cy="52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79527" y="3134072"/>
            <a:ext cx="9232945" cy="3427454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297"/>
            <a:ext cx="10515600" cy="4351339"/>
          </a:xfrm>
        </p:spPr>
        <p:txBody>
          <a:bodyPr/>
          <a:lstStyle/>
          <a:p>
            <a:r>
              <a:rPr lang="en-US" dirty="0"/>
              <a:t>In class professor Gonzalez was asked: </a:t>
            </a:r>
            <a:r>
              <a:rPr lang="en-US" i="1" dirty="0"/>
              <a:t>“Are you sure that the sum of convex functions is convex?”</a:t>
            </a:r>
          </a:p>
          <a:p>
            <a:pPr lvl="1"/>
            <a:r>
              <a:rPr lang="en-US" dirty="0"/>
              <a:t>The answer is yes! Always! 	</a:t>
            </a:r>
          </a:p>
          <a:p>
            <a:pPr lvl="2"/>
            <a:r>
              <a:rPr lang="en-US" dirty="0"/>
              <a:t>Professor Gonzalez should have had a proof ready! </a:t>
            </a:r>
            <a:r>
              <a:rPr lang="en-US" dirty="0">
                <a:sym typeface="Wingdings"/>
              </a:rPr>
              <a:t>  </a:t>
            </a:r>
            <a:r>
              <a:rPr lang="en-US" dirty="0"/>
              <a:t>It’s Easy! </a:t>
            </a:r>
          </a:p>
          <a:p>
            <a:r>
              <a:rPr lang="en-US" dirty="0"/>
              <a:t>Proposed counter examples </a:t>
            </a:r>
            <a:r>
              <a:rPr lang="mr-IN" dirty="0"/>
              <a:t>…</a:t>
            </a:r>
            <a:r>
              <a:rPr lang="en-US" dirty="0"/>
              <a:t> (not entirely obvious)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765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03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594225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716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</a:t>
            </a:r>
            <a:br>
              <a:rPr lang="en-US" dirty="0"/>
            </a:br>
            <a:r>
              <a:rPr lang="en-US" dirty="0"/>
              <a:t>Average Squared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1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1" y="5106256"/>
            <a:ext cx="38481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277" cy="4351339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  <a:p>
            <a:r>
              <a:rPr lang="en-US" dirty="0"/>
              <a:t>Solve for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82" y="4693370"/>
            <a:ext cx="2845777" cy="151468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40579" y="4841663"/>
            <a:ext cx="1567945" cy="1218102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06776" y="4370204"/>
            <a:ext cx="1720962" cy="646331"/>
            <a:chOff x="406776" y="4370204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06776" y="4370204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1771252" y="4693370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9" y="1643750"/>
            <a:ext cx="32004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59" y="2856000"/>
            <a:ext cx="25273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59" y="4068250"/>
            <a:ext cx="39878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459" y="5356700"/>
            <a:ext cx="3086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662609"/>
            <a:ext cx="3737114" cy="5592417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5" name="Rounded Rectangular Callout 4"/>
          <p:cNvSpPr/>
          <p:nvPr/>
        </p:nvSpPr>
        <p:spPr>
          <a:xfrm>
            <a:off x="4664764" y="344557"/>
            <a:ext cx="6042993" cy="2769704"/>
          </a:xfrm>
          <a:prstGeom prst="wedgeRoundRectCallout">
            <a:avLst>
              <a:gd name="adj1" fmla="val -68536"/>
              <a:gd name="adj2" fmla="val 3307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“Essentially, </a:t>
            </a:r>
            <a:br>
              <a:rPr lang="en-US" sz="40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800" i="1" dirty="0">
                <a:latin typeface="Times" charset="0"/>
                <a:ea typeface="Times" charset="0"/>
                <a:cs typeface="Times" charset="0"/>
              </a:rPr>
              <a:t>all models are wrong, </a:t>
            </a:r>
            <a:br>
              <a:rPr lang="en-US" sz="48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but some are useful.”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4764" y="3882887"/>
            <a:ext cx="3155031" cy="23698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George Box</a:t>
            </a:r>
          </a:p>
          <a:p>
            <a:r>
              <a:rPr lang="en-US" sz="3600" dirty="0">
                <a:solidFill>
                  <a:schemeClr val="bg1"/>
                </a:solidFill>
              </a:rPr>
              <a:t>Statistician</a:t>
            </a:r>
          </a:p>
          <a:p>
            <a:r>
              <a:rPr lang="en-US" sz="3200" dirty="0">
                <a:solidFill>
                  <a:schemeClr val="bg1"/>
                </a:solidFill>
              </a:rPr>
              <a:t>1919-2013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7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05" y="2239069"/>
            <a:ext cx="2845777" cy="1514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4899" y="1915903"/>
            <a:ext cx="1720962" cy="646331"/>
            <a:chOff x="2094899" y="1915903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2094899" y="1915903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3459375" y="2239069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431322"/>
            <a:ext cx="10515600" cy="2145323"/>
          </a:xfrm>
        </p:spPr>
        <p:txBody>
          <a:bodyPr/>
          <a:lstStyle/>
          <a:p>
            <a:r>
              <a:rPr lang="en-US" dirty="0"/>
              <a:t>The estimate for percent tip that minimizes the squared loss is the mean (average) of the percent tips</a:t>
            </a:r>
          </a:p>
          <a:p>
            <a:pPr lvl="1"/>
            <a:r>
              <a:rPr lang="en-US" dirty="0"/>
              <a:t>We guessed that already!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7615" y="2239068"/>
            <a:ext cx="3150221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Mean </a:t>
            </a:r>
          </a:p>
          <a:p>
            <a:r>
              <a:rPr lang="en-US" sz="4400" b="1" dirty="0"/>
              <a:t>(Average)!</a:t>
            </a:r>
          </a:p>
        </p:txBody>
      </p:sp>
    </p:spTree>
    <p:extLst>
      <p:ext uri="{BB962C8B-B14F-4D97-AF65-F5344CB8AC3E}">
        <p14:creationId xmlns:p14="http://schemas.microsoft.com/office/powerpoint/2010/main" val="114291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97180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34312"/>
            <a:ext cx="4560277" cy="2742652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266592" y="2177012"/>
            <a:ext cx="263769" cy="31652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389449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400910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67876" y="4961304"/>
            <a:ext cx="6551696" cy="1508047"/>
            <a:chOff x="2467876" y="4961304"/>
            <a:chExt cx="6551696" cy="1508047"/>
          </a:xfrm>
        </p:grpSpPr>
        <p:sp>
          <p:nvSpPr>
            <p:cNvPr id="4" name="TextBox 3"/>
            <p:cNvSpPr txBox="1"/>
            <p:nvPr/>
          </p:nvSpPr>
          <p:spPr>
            <a:xfrm>
              <a:off x="2467876" y="5884576"/>
              <a:ext cx="348524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FF0000"/>
                  </a:solidFill>
                </a:rPr>
                <a:t>What is sign(0) ? 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V="1">
              <a:off x="5953125" y="4961304"/>
              <a:ext cx="3066447" cy="1215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" y="1722213"/>
            <a:ext cx="43561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72" y="1776778"/>
            <a:ext cx="5600700" cy="1257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4" y="4496736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33643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942"/>
            <a:ext cx="4560277" cy="1002896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225912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237373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4223790"/>
            <a:ext cx="6740770" cy="184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Derivative at the corner?</a:t>
            </a:r>
          </a:p>
          <a:p>
            <a:pPr lvl="1"/>
            <a:r>
              <a:rPr lang="en-US" sz="2000" dirty="0"/>
              <a:t>What is the sign of 0?</a:t>
            </a:r>
          </a:p>
          <a:p>
            <a:r>
              <a:rPr lang="en-US" dirty="0"/>
              <a:t>Convention: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61" y="5837948"/>
            <a:ext cx="2298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3" y="2736651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2816"/>
            <a:ext cx="5334000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</a:t>
            </a:r>
            <a:br>
              <a:rPr lang="en-US" dirty="0"/>
            </a:br>
            <a:r>
              <a:rPr lang="en-US" dirty="0"/>
              <a:t>zero and solve for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23" y="4765874"/>
            <a:ext cx="5143500" cy="1472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029576"/>
            <a:ext cx="4759602" cy="1452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68253"/>
            <a:ext cx="4152900" cy="16510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508014" y="5273678"/>
            <a:ext cx="501894" cy="4572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58" y="1515425"/>
            <a:ext cx="6386165" cy="12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85" y="1627554"/>
            <a:ext cx="5996607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 zero and solve for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31" y="1646238"/>
            <a:ext cx="4152900" cy="1651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751094" y="4400612"/>
            <a:ext cx="7954108" cy="805331"/>
            <a:chOff x="2813538" y="5362930"/>
            <a:chExt cx="7954108" cy="80533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99928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90805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5</a:t>
              </a:r>
              <a:endParaRPr lang="en-US" sz="2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62997" y="4173613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92876" y="3905315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38153" y="387739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51329" y="3905315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751094" y="5880139"/>
            <a:ext cx="7954108" cy="805331"/>
            <a:chOff x="2813538" y="5362930"/>
            <a:chExt cx="7954108" cy="805331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62997" y="5653140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6398433" y="5384842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5238153" y="5356919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329" y="538484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7976" y="5381582"/>
            <a:ext cx="39626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598" y="3417651"/>
            <a:ext cx="205216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Median!</a:t>
            </a:r>
          </a:p>
        </p:txBody>
      </p:sp>
    </p:spTree>
    <p:extLst>
      <p:ext uri="{BB962C8B-B14F-4D97-AF65-F5344CB8AC3E}">
        <p14:creationId xmlns:p14="http://schemas.microsoft.com/office/powerpoint/2010/main" val="269853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7" grpId="0"/>
      <p:bldP spid="40" grpId="0"/>
      <p:bldP spid="41" grpId="0" animBg="1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3451" y="1183201"/>
            <a:ext cx="6405702" cy="4270468"/>
            <a:chOff x="113451" y="1183201"/>
            <a:chExt cx="6405702" cy="427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1" y="1183201"/>
              <a:ext cx="6405702" cy="42704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13026" y="3185449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Absolute Loss Even and Odd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21" y="1183201"/>
            <a:ext cx="6405702" cy="4270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3526" y="1182127"/>
            <a:ext cx="18181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Odd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2756" y="1182126"/>
            <a:ext cx="18501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Even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7089" y="2908450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087" y="5771898"/>
            <a:ext cx="112293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The </a:t>
            </a:r>
            <a:r>
              <a:rPr lang="en-US" sz="3600" b="1" dirty="0"/>
              <a:t>median</a:t>
            </a:r>
            <a:r>
              <a:rPr lang="en-US" sz="3600" dirty="0"/>
              <a:t> minimizes the absolute loss </a:t>
            </a:r>
            <a:r>
              <a:rPr lang="en-US" sz="3600" dirty="0">
                <a:sym typeface="Wingdings"/>
              </a:rPr>
              <a:t> Robust!</a:t>
            </a:r>
            <a:endParaRPr lang="en-US" sz="3600" dirty="0"/>
          </a:p>
        </p:txBody>
      </p:sp>
      <p:sp>
        <p:nvSpPr>
          <p:cNvPr id="12" name="Down Arrow 11"/>
          <p:cNvSpPr/>
          <p:nvPr/>
        </p:nvSpPr>
        <p:spPr>
          <a:xfrm>
            <a:off x="1829902" y="3436728"/>
            <a:ext cx="440982" cy="38705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3" name="Down Arrow 12"/>
          <p:cNvSpPr/>
          <p:nvPr/>
        </p:nvSpPr>
        <p:spPr>
          <a:xfrm>
            <a:off x="2488434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3385245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98767" y="3639118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Pick one?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0520" y="6292593"/>
            <a:ext cx="26709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sensitive to outliers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928482" y="3123528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772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0215" y="4292552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149401" y="4288395"/>
            <a:ext cx="2157413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29125" y="1396773"/>
            <a:ext cx="2157413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29125" y="2171094"/>
            <a:ext cx="3032379" cy="663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215" y="5009321"/>
            <a:ext cx="6096000" cy="71676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106539" y="5005163"/>
            <a:ext cx="3365949" cy="6675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86263" y="2113541"/>
            <a:ext cx="3057525" cy="7892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124605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2" y="3205712"/>
            <a:ext cx="9589477" cy="610150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/>
              <a:t>the derivative of the average Huber Loss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1450168"/>
            <a:ext cx="82042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8" y="4288395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65" y="-3691257"/>
            <a:ext cx="10801350" cy="1325563"/>
          </a:xfrm>
        </p:spPr>
        <p:txBody>
          <a:bodyPr/>
          <a:lstStyle/>
          <a:p>
            <a:r>
              <a:rPr lang="en-US" dirty="0"/>
              <a:t>Minimizing the Average 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22" y="2060344"/>
            <a:ext cx="9589477" cy="610150"/>
          </a:xfrm>
        </p:spPr>
        <p:txBody>
          <a:bodyPr/>
          <a:lstStyle/>
          <a:p>
            <a:r>
              <a:rPr lang="en-US" dirty="0"/>
              <a:t>Set derivative equal to zero: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0" y="-2365694"/>
            <a:ext cx="8204200" cy="1384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9922" y="-457750"/>
            <a:ext cx="9589477" cy="6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Take the derivative of the average Huber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79145"/>
            <a:ext cx="10617200" cy="1651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49922" y="5138796"/>
            <a:ext cx="9589477" cy="1409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Solution?</a:t>
            </a:r>
          </a:p>
          <a:p>
            <a:r>
              <a:rPr lang="en-US" dirty="0"/>
              <a:t>No simple analytic solution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We can still plot the derivative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58" y="343858"/>
            <a:ext cx="9817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52450" y="2438400"/>
            <a:ext cx="264414" cy="3779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34" y="1206622"/>
            <a:ext cx="6498797" cy="4332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0" y="2046694"/>
            <a:ext cx="5754624" cy="9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0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04984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/>
              <a:t>Visualizing the Derivative of the Huber Loss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206622"/>
            <a:ext cx="12458631" cy="4332532"/>
            <a:chOff x="466725" y="1646238"/>
            <a:chExt cx="1051779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1646238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23" y="1646238"/>
              <a:ext cx="5486400" cy="365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57661" y="2904195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>
            <a:off x="1949742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9" name="Down Arrow 8"/>
          <p:cNvSpPr/>
          <p:nvPr/>
        </p:nvSpPr>
        <p:spPr>
          <a:xfrm>
            <a:off x="2489006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0" name="Down Arrow 9"/>
          <p:cNvSpPr/>
          <p:nvPr/>
        </p:nvSpPr>
        <p:spPr>
          <a:xfrm>
            <a:off x="3385817" y="3432473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454" y="3181194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724" y="1323757"/>
            <a:ext cx="16065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Alpha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5083" y="1323757"/>
            <a:ext cx="177644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Alpha = 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15212"/>
            <a:ext cx="482055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Derivative is continuous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Small 𝜶 </a:t>
            </a:r>
            <a:r>
              <a:rPr lang="en-US" sz="2800" dirty="0">
                <a:sym typeface="Wingdings"/>
              </a:rPr>
              <a:t></a:t>
            </a:r>
            <a:r>
              <a:rPr lang="en-US" sz="2800" dirty="0"/>
              <a:t>many optima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2124" y="5615212"/>
            <a:ext cx="54345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Large 𝜶 </a:t>
            </a:r>
            <a:r>
              <a:rPr lang="en-US" sz="2800" dirty="0">
                <a:sym typeface="Wingdings"/>
              </a:rPr>
              <a:t> </a:t>
            </a:r>
            <a:r>
              <a:rPr lang="en-US" sz="2800" dirty="0"/>
              <a:t>unique optimum</a:t>
            </a:r>
            <a:br>
              <a:rPr lang="en-US" sz="2800" dirty="0"/>
            </a:br>
            <a:r>
              <a:rPr lang="en-US" sz="2800" dirty="0"/>
              <a:t>like squared loss</a:t>
            </a:r>
          </a:p>
        </p:txBody>
      </p:sp>
    </p:spTree>
    <p:extLst>
      <p:ext uri="{BB962C8B-B14F-4D97-AF65-F5344CB8AC3E}">
        <p14:creationId xmlns:p14="http://schemas.microsoft.com/office/powerpoint/2010/main" val="396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5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14459"/>
            <a:ext cx="3973213" cy="132556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Minimizing the </a:t>
            </a:r>
            <a:br>
              <a:rPr lang="en-US" sz="4000" dirty="0"/>
            </a:br>
            <a:r>
              <a:rPr lang="en-US" sz="4000" dirty="0"/>
              <a:t>Huber Loss </a:t>
            </a:r>
            <a:br>
              <a:rPr lang="en-US" sz="4000" dirty="0"/>
            </a:br>
            <a:r>
              <a:rPr lang="en-US" sz="4000" b="1" dirty="0"/>
              <a:t>Numerically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1" y="2260475"/>
            <a:ext cx="4058137" cy="4351339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2400" i="1" dirty="0"/>
              <a:t>Often we will use numerical optimization methods</a:t>
            </a:r>
          </a:p>
          <a:p>
            <a:pPr marL="14287" indent="0">
              <a:buNone/>
            </a:pPr>
            <a:r>
              <a:rPr lang="en-US" sz="2400" dirty="0"/>
              <a:t>The following are </a:t>
            </a:r>
            <a:r>
              <a:rPr lang="en-US" sz="2400" b="1" dirty="0"/>
              <a:t>helpful properties </a:t>
            </a:r>
            <a:r>
              <a:rPr lang="en-US" sz="2400" dirty="0"/>
              <a:t>when using numerical optimization methods:</a:t>
            </a:r>
            <a:endParaRPr lang="en-US" sz="2400" b="1" dirty="0"/>
          </a:p>
          <a:p>
            <a:r>
              <a:rPr lang="en-US" sz="2400" b="1" dirty="0"/>
              <a:t>convex</a:t>
            </a:r>
            <a:r>
              <a:rPr lang="en-US" sz="2400" dirty="0"/>
              <a:t> loss function</a:t>
            </a:r>
          </a:p>
          <a:p>
            <a:r>
              <a:rPr lang="en-US" sz="2400" b="1" dirty="0"/>
              <a:t>smooth</a:t>
            </a:r>
            <a:r>
              <a:rPr lang="en-US" sz="2400" dirty="0"/>
              <a:t> loss function</a:t>
            </a:r>
          </a:p>
          <a:p>
            <a:r>
              <a:rPr lang="en-US" sz="2400" dirty="0"/>
              <a:t>analytic </a:t>
            </a:r>
            <a:r>
              <a:rPr lang="en-US" sz="2400" b="1" dirty="0"/>
              <a:t>derivative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87" y="152399"/>
            <a:ext cx="7441369" cy="64594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9569" y="3481754"/>
            <a:ext cx="1113693" cy="2579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17358" y="3481754"/>
            <a:ext cx="242211" cy="2579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0554"/>
            <a:ext cx="10801350" cy="1325563"/>
          </a:xfrm>
        </p:spPr>
        <p:txBody>
          <a:bodyPr/>
          <a:lstStyle/>
          <a:p>
            <a:r>
              <a:rPr lang="en-US" dirty="0"/>
              <a:t>Summary of Model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17"/>
            <a:ext cx="10515600" cy="52117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We did this graphically 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Minimize the loss analytically using calculus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Minimize the loss numerically</a:t>
            </a:r>
          </a:p>
        </p:txBody>
      </p:sp>
    </p:spTree>
    <p:extLst>
      <p:ext uri="{BB962C8B-B14F-4D97-AF65-F5344CB8AC3E}">
        <p14:creationId xmlns:p14="http://schemas.microsoft.com/office/powerpoint/2010/main" val="4404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Model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00" y="90281"/>
            <a:ext cx="10801350" cy="1325563"/>
          </a:xfrm>
        </p:spPr>
        <p:txBody>
          <a:bodyPr/>
          <a:lstStyle/>
          <a:p>
            <a:r>
              <a:rPr lang="en-US" dirty="0"/>
              <a:t>Going beyond the simple model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7914"/>
            <a:ext cx="11141765" cy="4552179"/>
          </a:xfrm>
        </p:spPr>
        <p:txBody>
          <a:bodyPr>
            <a:normAutofit fontScale="92500"/>
          </a:bodyPr>
          <a:lstStyle/>
          <a:p>
            <a:r>
              <a:rPr lang="en-US" dirty="0"/>
              <a:t>How could we improve upon this model?</a:t>
            </a:r>
          </a:p>
          <a:p>
            <a:r>
              <a:rPr lang="en-US" dirty="0"/>
              <a:t>Things to consider when improving the model</a:t>
            </a:r>
          </a:p>
          <a:p>
            <a:pPr lvl="1"/>
            <a:r>
              <a:rPr lang="en-US" b="1" dirty="0"/>
              <a:t>Related factors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Examples: quality of service, table size, time of day, total bill</a:t>
            </a:r>
          </a:p>
          <a:p>
            <a:pPr lvl="2"/>
            <a:r>
              <a:rPr lang="en-US" dirty="0"/>
              <a:t>Do we have data for these factors?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form of the relationship</a:t>
            </a:r>
            <a:r>
              <a:rPr lang="en-US" dirty="0"/>
              <a:t> to the quantity of interest</a:t>
            </a:r>
          </a:p>
          <a:p>
            <a:pPr lvl="2"/>
            <a:r>
              <a:rPr lang="en-US" dirty="0"/>
              <a:t>Linear relationships, step functions,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Goals for improving the model</a:t>
            </a:r>
          </a:p>
          <a:p>
            <a:pPr lvl="2"/>
            <a:r>
              <a:rPr lang="en-US" dirty="0"/>
              <a:t>Improve </a:t>
            </a:r>
            <a:r>
              <a:rPr lang="en-US" b="1" dirty="0"/>
              <a:t>prediction accuracy </a:t>
            </a:r>
            <a:r>
              <a:rPr lang="en-US" dirty="0">
                <a:sym typeface="Wingdings"/>
              </a:rPr>
              <a:t> more complex models </a:t>
            </a:r>
          </a:p>
          <a:p>
            <a:pPr lvl="2"/>
            <a:r>
              <a:rPr lang="en-US" dirty="0">
                <a:sym typeface="Wingdings"/>
              </a:rPr>
              <a:t>Provide </a:t>
            </a:r>
            <a:r>
              <a:rPr lang="en-US" b="1" dirty="0">
                <a:sym typeface="Wingdings"/>
              </a:rPr>
              <a:t>understanding</a:t>
            </a:r>
            <a:r>
              <a:rPr lang="en-US" dirty="0">
                <a:sym typeface="Wingdings"/>
              </a:rPr>
              <a:t>  simpler models </a:t>
            </a:r>
            <a:endParaRPr lang="en-US" dirty="0"/>
          </a:p>
          <a:p>
            <a:pPr lvl="1"/>
            <a:r>
              <a:rPr lang="en-US" dirty="0"/>
              <a:t>Is my model “identifiable” (is it possible to estimate the parameters?)</a:t>
            </a:r>
          </a:p>
          <a:p>
            <a:pPr lvl="2"/>
            <a:r>
              <a:rPr lang="en-US" i="1" dirty="0"/>
              <a:t>percent tip = θ</a:t>
            </a:r>
            <a:r>
              <a:rPr lang="en-US" i="1" baseline="-25000" dirty="0"/>
              <a:t>1</a:t>
            </a:r>
            <a:r>
              <a:rPr lang="en-US" i="1" dirty="0"/>
              <a:t>* + θ</a:t>
            </a:r>
            <a:r>
              <a:rPr lang="en-US" i="1" baseline="-25000" dirty="0"/>
              <a:t>2</a:t>
            </a:r>
            <a:r>
              <a:rPr lang="en-US" i="1" dirty="0"/>
              <a:t>* </a:t>
            </a:r>
            <a:r>
              <a:rPr lang="en-US" i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 many identical parameterizations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5" y="1415844"/>
            <a:ext cx="3835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6" y="832338"/>
            <a:ext cx="81915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798" y="1964353"/>
            <a:ext cx="4283986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Rationale: </a:t>
            </a:r>
          </a:p>
          <a:p>
            <a:r>
              <a:rPr lang="en-US" sz="2400" dirty="0"/>
              <a:t>Larger bills result in larger</a:t>
            </a:r>
            <a:br>
              <a:rPr lang="en-US" sz="2400" dirty="0"/>
            </a:br>
            <a:r>
              <a:rPr lang="en-US" sz="2400" dirty="0"/>
              <a:t>tips and people tend to</a:t>
            </a:r>
            <a:br>
              <a:rPr lang="en-US" sz="2400" dirty="0"/>
            </a:br>
            <a:r>
              <a:rPr lang="en-US" sz="2400" dirty="0"/>
              <a:t>to be more careful </a:t>
            </a:r>
            <a:br>
              <a:rPr lang="en-US" sz="2400" dirty="0"/>
            </a:br>
            <a:r>
              <a:rPr lang="en-US" sz="2400" dirty="0"/>
              <a:t>or stingy on big tips.</a:t>
            </a:r>
          </a:p>
          <a:p>
            <a:endParaRPr lang="en-US" sz="2400" b="1" dirty="0"/>
          </a:p>
          <a:p>
            <a:r>
              <a:rPr lang="en-US" sz="2400" b="1" dirty="0"/>
              <a:t>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Reduction/increase</a:t>
            </a:r>
            <a:br>
              <a:rPr lang="en-US" sz="2400" dirty="0"/>
            </a:br>
            <a:r>
              <a:rPr lang="en-US" sz="2400" dirty="0"/>
              <a:t>in tip for an increase in total bill.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665784" y="1964353"/>
            <a:ext cx="7315200" cy="4572000"/>
            <a:chOff x="4665784" y="1964353"/>
            <a:chExt cx="7315200" cy="457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4" y="1964353"/>
              <a:ext cx="7315200" cy="457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01743" y="2280213"/>
              <a:ext cx="4826642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/>
                <a:t>Often visualization can guide in the model design process.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1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129001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564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 dirty="0"/>
              <a:t>accurate</a:t>
            </a:r>
            <a:r>
              <a:rPr lang="en-US" dirty="0"/>
              <a:t> </a:t>
            </a:r>
            <a:r>
              <a:rPr lang="en-US" b="1" dirty="0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2352929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2352929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2352930"/>
            <a:ext cx="3457350" cy="24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91787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58120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044190"/>
            <a:ext cx="7416800" cy="12573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62900" y="4471987"/>
            <a:ext cx="2085975" cy="771525"/>
          </a:xfrm>
          <a:prstGeom prst="wedgeRoundRectCallout">
            <a:avLst>
              <a:gd name="adj1" fmla="val 3825"/>
              <a:gd name="adj2" fmla="val -11898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Bill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6484" y="4171329"/>
            <a:ext cx="3865104" cy="2541494"/>
            <a:chOff x="986484" y="4171329"/>
            <a:chExt cx="3865104" cy="2541494"/>
          </a:xfrm>
        </p:grpSpPr>
        <p:grpSp>
          <p:nvGrpSpPr>
            <p:cNvPr id="17" name="Group 16"/>
            <p:cNvGrpSpPr/>
            <p:nvPr/>
          </p:nvGrpSpPr>
          <p:grpSpPr>
            <a:xfrm>
              <a:off x="1951504" y="4171329"/>
              <a:ext cx="2900084" cy="2541494"/>
              <a:chOff x="1857375" y="4211670"/>
              <a:chExt cx="2900084" cy="2541494"/>
            </a:xfrm>
          </p:grpSpPr>
          <p:sp>
            <p:nvSpPr>
              <p:cNvPr id="16" name="Rectangular Callout 15"/>
              <p:cNvSpPr/>
              <p:nvPr/>
            </p:nvSpPr>
            <p:spPr>
              <a:xfrm>
                <a:off x="1857375" y="4211670"/>
                <a:ext cx="2900084" cy="2541494"/>
              </a:xfrm>
              <a:prstGeom prst="wedgeRectCallout">
                <a:avLst>
                  <a:gd name="adj1" fmla="val -19242"/>
                  <a:gd name="adj2" fmla="val -613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3779" t="4442" r="3803" b="2552"/>
              <a:stretch/>
            </p:blipFill>
            <p:spPr>
              <a:xfrm>
                <a:off x="1965088" y="4253980"/>
                <a:ext cx="2687782" cy="24568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86484" y="4597225"/>
              <a:ext cx="740454" cy="2020697"/>
              <a:chOff x="986484" y="4597225"/>
              <a:chExt cx="740454" cy="2020697"/>
            </a:xfrm>
          </p:grpSpPr>
          <p:sp>
            <p:nvSpPr>
              <p:cNvPr id="18" name="Left Brace 17"/>
              <p:cNvSpPr/>
              <p:nvPr/>
            </p:nvSpPr>
            <p:spPr>
              <a:xfrm>
                <a:off x="1390762" y="4597225"/>
                <a:ext cx="336176" cy="2020697"/>
              </a:xfrm>
              <a:prstGeom prst="lef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6484" y="5299212"/>
                <a:ext cx="404278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</a:p>
            </p:txBody>
          </p:sp>
        </p:grpSp>
      </p:grpSp>
      <p:sp>
        <p:nvSpPr>
          <p:cNvPr id="22" name="Rounded Rectangular Callout 21"/>
          <p:cNvSpPr/>
          <p:nvPr/>
        </p:nvSpPr>
        <p:spPr>
          <a:xfrm>
            <a:off x="5877112" y="4471986"/>
            <a:ext cx="1450882" cy="771525"/>
          </a:xfrm>
          <a:prstGeom prst="wedgeRoundRectCallout">
            <a:avLst>
              <a:gd name="adj1" fmla="val -5209"/>
              <a:gd name="adj2" fmla="val -117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% 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4332789"/>
            <a:ext cx="54102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7329"/>
            <a:ext cx="61341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897057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8698"/>
            <a:ext cx="71247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5466143"/>
            <a:ext cx="5905500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2815255"/>
            <a:ext cx="10801350" cy="1325563"/>
          </a:xfrm>
        </p:spPr>
        <p:txBody>
          <a:bodyPr/>
          <a:lstStyle/>
          <a:p>
            <a:r>
              <a:rPr lang="en-US" dirty="0"/>
              <a:t>Estimating the model parameters: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601884"/>
            <a:ext cx="10354519" cy="694481"/>
          </a:xfrm>
        </p:spPr>
        <p:txBody>
          <a:bodyPr/>
          <a:lstStyle/>
          <a:p>
            <a:r>
              <a:rPr lang="en-US" dirty="0"/>
              <a:t>Write the loss (e.g.,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1435551"/>
            <a:ext cx="8191500" cy="45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70340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derivative(s):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447081"/>
            <a:ext cx="54102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917547"/>
            <a:ext cx="5905500" cy="12573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5865" y="5422978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derivatives equal to zero and solve for parameters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19557"/>
            <a:ext cx="74168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2496634"/>
            <a:ext cx="27178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047120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17" y="1764175"/>
            <a:ext cx="54102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33" y="1938655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07" y="5010392"/>
            <a:ext cx="4559300" cy="12573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4110965" y="4984294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88" y="3175988"/>
            <a:ext cx="7175500" cy="13843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92143" y="1410728"/>
            <a:ext cx="4809900" cy="1539913"/>
            <a:chOff x="3592143" y="1410728"/>
            <a:chExt cx="4809900" cy="1539913"/>
          </a:xfrm>
        </p:grpSpPr>
        <p:sp>
          <p:nvSpPr>
            <p:cNvPr id="10" name="TextBox 9"/>
            <p:cNvSpPr txBox="1"/>
            <p:nvPr/>
          </p:nvSpPr>
          <p:spPr>
            <a:xfrm>
              <a:off x="5620512" y="1410728"/>
              <a:ext cx="27815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Breaking apart the sum</a:t>
              </a:r>
            </a:p>
          </p:txBody>
        </p:sp>
        <p:sp>
          <p:nvSpPr>
            <p:cNvPr id="14" name="Arc 13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34592" y="4936430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75985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7" y="1679824"/>
            <a:ext cx="4559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5" y="1682420"/>
            <a:ext cx="5092700" cy="12573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51576" y="2176783"/>
            <a:ext cx="320040" cy="283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21289" y="878549"/>
            <a:ext cx="1117614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Divide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by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46" y="5429535"/>
            <a:ext cx="2501901" cy="12573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52450" y="334331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average of x and 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46" y="3898909"/>
            <a:ext cx="2565400" cy="1257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61" y="5734877"/>
            <a:ext cx="3683728" cy="642291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8279954" y="2985952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781442" y="426931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79954" y="4923821"/>
            <a:ext cx="854487" cy="7568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384" y="3992459"/>
            <a:ext cx="3011932" cy="5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3" grpId="0"/>
      <p:bldP spid="28" grpId="0" animBg="1"/>
      <p:bldP spid="31" grpId="0" animBg="1"/>
      <p:bldP spid="3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17" y="1743935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3374099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26500" y="1502611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2944544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3089209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7" y="5019181"/>
            <a:ext cx="9309100" cy="138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91" y="1858235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861" y="1932259"/>
            <a:ext cx="497252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7" y="-3395144"/>
            <a:ext cx="59055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7" y="-1764980"/>
            <a:ext cx="5969000" cy="12573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424700" y="-3636468"/>
            <a:ext cx="5905500" cy="1160396"/>
            <a:chOff x="4424700" y="1502611"/>
            <a:chExt cx="5905500" cy="1160396"/>
          </a:xfrm>
        </p:grpSpPr>
        <p:sp>
          <p:nvSpPr>
            <p:cNvPr id="18" name="Arc 17"/>
            <p:cNvSpPr/>
            <p:nvPr/>
          </p:nvSpPr>
          <p:spPr>
            <a:xfrm flipH="1">
              <a:off x="6776482" y="1818108"/>
              <a:ext cx="722183" cy="5568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535168" y="1657624"/>
              <a:ext cx="1963498" cy="885932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424700" y="1502611"/>
              <a:ext cx="3073965" cy="1160396"/>
            </a:xfrm>
            <a:prstGeom prst="arc">
              <a:avLst>
                <a:gd name="adj1" fmla="val 10800080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9734" y="1834436"/>
              <a:ext cx="2640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Distributing the x</a:t>
              </a:r>
              <a:r>
                <a:rPr lang="en-US" baseline="-25000" dirty="0">
                  <a:solidFill>
                    <a:schemeClr val="accent2"/>
                  </a:solidFill>
                </a:rPr>
                <a:t>i</a:t>
              </a:r>
              <a:r>
                <a:rPr lang="en-US" dirty="0">
                  <a:solidFill>
                    <a:schemeClr val="accent2"/>
                  </a:solidFill>
                </a:rPr>
                <a:t> term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0104" y="-2194535"/>
            <a:ext cx="3137270" cy="1411813"/>
            <a:chOff x="3592143" y="1538828"/>
            <a:chExt cx="2371550" cy="1411813"/>
          </a:xfrm>
        </p:grpSpPr>
        <p:sp>
          <p:nvSpPr>
            <p:cNvPr id="27" name="Arc 26"/>
            <p:cNvSpPr/>
            <p:nvPr/>
          </p:nvSpPr>
          <p:spPr>
            <a:xfrm>
              <a:off x="3592143" y="1938655"/>
              <a:ext cx="573024" cy="638835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592143" y="1774665"/>
              <a:ext cx="1278561" cy="951219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3592143" y="1538828"/>
              <a:ext cx="2371550" cy="1411813"/>
            </a:xfrm>
            <a:prstGeom prst="arc">
              <a:avLst>
                <a:gd name="adj1" fmla="val 10832455"/>
                <a:gd name="adj2" fmla="val 0"/>
              </a:avLst>
            </a:prstGeom>
            <a:ln>
              <a:headEnd type="oval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37573" y="-2049870"/>
            <a:ext cx="27815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Breaking apart the sum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45" y="1640354"/>
            <a:ext cx="9309100" cy="138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32" y="3555570"/>
            <a:ext cx="5956300" cy="1257300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>
          <a:xfrm rot="5400000">
            <a:off x="2590384" y="3609772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011" y="3561908"/>
            <a:ext cx="163057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Rearranging 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Terms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sp>
        <p:nvSpPr>
          <p:cNvPr id="40" name="Bent-Up Arrow 39"/>
          <p:cNvSpPr/>
          <p:nvPr/>
        </p:nvSpPr>
        <p:spPr>
          <a:xfrm rot="5400000">
            <a:off x="3731430" y="5339528"/>
            <a:ext cx="775504" cy="66710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9020" y="5291664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Divide by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9" y="5318824"/>
            <a:ext cx="7150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0" grpId="0" animBg="1"/>
      <p:bldP spid="4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θ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494643" y="92960"/>
            <a:ext cx="3606782" cy="9440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35449" y="333236"/>
            <a:ext cx="1043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Scratch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1" y="320675"/>
            <a:ext cx="2832852" cy="493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43" y="1658799"/>
            <a:ext cx="7150100" cy="125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0977" y="3097888"/>
            <a:ext cx="3241516" cy="3112559"/>
            <a:chOff x="660977" y="3097888"/>
            <a:chExt cx="3241516" cy="3112559"/>
          </a:xfrm>
        </p:grpSpPr>
        <p:sp>
          <p:nvSpPr>
            <p:cNvPr id="44" name="Bent-Up Arrow 43"/>
            <p:cNvSpPr/>
            <p:nvPr/>
          </p:nvSpPr>
          <p:spPr>
            <a:xfrm rot="5400000">
              <a:off x="3181191" y="3345831"/>
              <a:ext cx="775504" cy="667100"/>
            </a:xfrm>
            <a:prstGeom prst="bent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8" y="4203895"/>
              <a:ext cx="2251364" cy="9005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59" y="3097888"/>
              <a:ext cx="1824182" cy="9005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77" y="5309902"/>
              <a:ext cx="1997364" cy="90054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974" y="3548160"/>
            <a:ext cx="4110351" cy="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</a:t>
            </a:r>
            <a:br>
              <a:rPr lang="en-US" dirty="0"/>
            </a:br>
            <a:r>
              <a:rPr lang="en-US" dirty="0"/>
              <a:t>Linear Equations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" y="2414693"/>
            <a:ext cx="2957432" cy="5156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0" y="3264479"/>
            <a:ext cx="3736683" cy="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31" y="1436364"/>
            <a:ext cx="4724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89" y="2365859"/>
            <a:ext cx="38481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089" y="3320819"/>
            <a:ext cx="3962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660" y="5078505"/>
            <a:ext cx="26289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78" y="4933007"/>
            <a:ext cx="5283200" cy="12827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367647" y="595445"/>
            <a:ext cx="6161744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Substituting θ</a:t>
            </a:r>
            <a:r>
              <a:rPr lang="en-US" baseline="-25000" dirty="0"/>
              <a:t>1</a:t>
            </a:r>
            <a:r>
              <a:rPr lang="en-US" dirty="0"/>
              <a:t> and solving for θ</a:t>
            </a:r>
            <a:r>
              <a:rPr lang="en-US" baseline="-25000" dirty="0"/>
              <a:t>2</a:t>
            </a:r>
          </a:p>
        </p:txBody>
      </p:sp>
      <p:sp>
        <p:nvSpPr>
          <p:cNvPr id="21" name="Down Arrow 20"/>
          <p:cNvSpPr/>
          <p:nvPr/>
        </p:nvSpPr>
        <p:spPr>
          <a:xfrm rot="3959504">
            <a:off x="5641204" y="3224629"/>
            <a:ext cx="326291" cy="186877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04349" y="41590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solving for θ</a:t>
            </a:r>
            <a:r>
              <a:rPr lang="en-US" sz="2400" baseline="-25000">
                <a:solidFill>
                  <a:schemeClr val="accent2"/>
                </a:solidFill>
              </a:rPr>
              <a:t>2</a:t>
            </a:r>
            <a:endParaRPr 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1551" y="6043705"/>
            <a:ext cx="13227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Algebra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94929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-1169366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/>
              <a:t>accurate</a:t>
            </a:r>
            <a:r>
              <a:rPr lang="en-US"/>
              <a:t> </a:t>
            </a:r>
            <a:r>
              <a:rPr lang="en-US" b="1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-271001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-271001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-271000"/>
            <a:ext cx="3457350" cy="2499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2716126"/>
            <a:ext cx="78181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Provide insight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 into complex phenomena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445" y="3490359"/>
            <a:ext cx="3706926" cy="2817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967" y="3490359"/>
            <a:ext cx="3064887" cy="3064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3468571"/>
            <a:ext cx="3848091" cy="28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/>
              <a:t>Denominator </a:t>
            </a:r>
            <a:br>
              <a:rPr lang="en-US"/>
            </a:br>
            <a:r>
              <a:rPr lang="en-US"/>
              <a:t>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543050"/>
            <a:ext cx="10515600" cy="3148014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4" y="154068"/>
            <a:ext cx="7821688" cy="645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638700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36789"/>
            <a:ext cx="10801350" cy="1325563"/>
          </a:xfrm>
        </p:spPr>
        <p:txBody>
          <a:bodyPr/>
          <a:lstStyle/>
          <a:p>
            <a:r>
              <a:rPr lang="en-US" dirty="0"/>
              <a:t>Numerator</a:t>
            </a:r>
            <a:br>
              <a:rPr lang="en-US" dirty="0"/>
            </a:br>
            <a:r>
              <a:rPr lang="en-US" dirty="0"/>
              <a:t>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567"/>
            <a:ext cx="10515600" cy="683421"/>
          </a:xfrm>
        </p:spPr>
        <p:txBody>
          <a:bodyPr/>
          <a:lstStyle/>
          <a:p>
            <a:r>
              <a:rPr lang="en-US" dirty="0"/>
              <a:t>Completing the squares: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88" y="900112"/>
            <a:ext cx="10081240" cy="575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25" y="3579677"/>
            <a:ext cx="296427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537980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5283174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8416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10194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47127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3458903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403979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4805257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</p:spTree>
    <p:extLst>
      <p:ext uri="{BB962C8B-B14F-4D97-AF65-F5344CB8AC3E}">
        <p14:creationId xmlns:p14="http://schemas.microsoft.com/office/powerpoint/2010/main" val="42811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49287" y="2129157"/>
            <a:ext cx="4731026" cy="340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347810"/>
            <a:ext cx="10801350" cy="1325563"/>
          </a:xfrm>
        </p:spPr>
        <p:txBody>
          <a:bodyPr/>
          <a:lstStyle/>
          <a:p>
            <a:r>
              <a:rPr lang="en-US" dirty="0"/>
              <a:t>Summary so far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-1516032"/>
            <a:ext cx="11221279" cy="694481"/>
          </a:xfrm>
        </p:spPr>
        <p:txBody>
          <a:bodyPr>
            <a:normAutofit/>
          </a:bodyPr>
          <a:lstStyle/>
          <a:p>
            <a:r>
              <a:rPr lang="en-US" b="1" dirty="0"/>
              <a:t>Step 2:</a:t>
            </a:r>
            <a:r>
              <a:rPr lang="en-US" dirty="0"/>
              <a:t> Write the loss (we selected an average squared loss)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-2379099"/>
            <a:ext cx="8191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0" y="270006"/>
            <a:ext cx="7416800" cy="1257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-3022247"/>
            <a:ext cx="10354519" cy="69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  <a:r>
              <a:rPr lang="en-US" dirty="0"/>
              <a:t> Define the model with unknown parameters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51240"/>
            <a:ext cx="10354519" cy="163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Step3:</a:t>
            </a:r>
            <a:r>
              <a:rPr lang="en-US" dirty="0"/>
              <a:t> Minimize the loss</a:t>
            </a:r>
          </a:p>
          <a:p>
            <a:pPr lvl="1"/>
            <a:r>
              <a:rPr lang="en-US" dirty="0"/>
              <a:t>Analytically (using calculus)</a:t>
            </a:r>
          </a:p>
          <a:p>
            <a:pPr lvl="1"/>
            <a:r>
              <a:rPr lang="en-US" dirty="0"/>
              <a:t>Numerically (using optimization algorithms)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288722"/>
            <a:ext cx="5410200" cy="125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4759188"/>
            <a:ext cx="5905500" cy="1257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338275"/>
            <a:ext cx="2717800" cy="102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564" y="4888761"/>
            <a:ext cx="2717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73160"/>
            <a:ext cx="10515600" cy="842211"/>
          </a:xfrm>
        </p:spPr>
        <p:txBody>
          <a:bodyPr/>
          <a:lstStyle/>
          <a:p>
            <a:pPr lvl="1"/>
            <a:r>
              <a:rPr lang="en-US" dirty="0"/>
              <a:t>Set derivatives equal to zero and solve for </a:t>
            </a:r>
            <a:r>
              <a:rPr lang="en-US"/>
              <a:t>parameter values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8" y="936666"/>
            <a:ext cx="2575320" cy="449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1879551"/>
            <a:ext cx="2628900" cy="9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66" y="1734053"/>
            <a:ext cx="5283200" cy="1282700"/>
          </a:xfrm>
          <a:prstGeom prst="rect">
            <a:avLst/>
          </a:prstGeom>
        </p:spPr>
      </p:pic>
      <p:sp>
        <p:nvSpPr>
          <p:cNvPr id="21" name="Content Placeholder 15"/>
          <p:cNvSpPr txBox="1">
            <a:spLocks/>
          </p:cNvSpPr>
          <p:nvPr/>
        </p:nvSpPr>
        <p:spPr>
          <a:xfrm>
            <a:off x="838200" y="3236104"/>
            <a:ext cx="10515600" cy="84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this a local minimum?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48" y="4056540"/>
            <a:ext cx="7162800" cy="99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280" y="4056540"/>
            <a:ext cx="265430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80" y="5366652"/>
            <a:ext cx="1612900" cy="990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059" y="5687597"/>
            <a:ext cx="5207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541" y="5366652"/>
            <a:ext cx="7162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US" b="1" dirty="0"/>
              <a:t>Higher Dimensional</a:t>
            </a:r>
            <a:r>
              <a:rPr lang="en-US" dirty="0"/>
              <a:t>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loss look like?</a:t>
            </a:r>
          </a:p>
          <a:p>
            <a:r>
              <a:rPr lang="en-US" dirty="0"/>
              <a:t>Go to notebook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71" y="218440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“Improving” the Model (more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3" y="518227"/>
            <a:ext cx="7823200" cy="114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0367" y="2639028"/>
            <a:ext cx="3252486" cy="2720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Difficult </a:t>
            </a:r>
            <a:br>
              <a:rPr lang="en-US" sz="2800" dirty="0"/>
            </a:br>
            <a:r>
              <a:rPr lang="en-US" sz="2800" dirty="0"/>
              <a:t>to </a:t>
            </a:r>
            <a:br>
              <a:rPr lang="en-US" sz="2800" dirty="0"/>
            </a:br>
            <a:r>
              <a:rPr lang="en-US" sz="2800" dirty="0"/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04" y="1879031"/>
            <a:ext cx="7536146" cy="52629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Rational: </a:t>
            </a:r>
          </a:p>
          <a:p>
            <a:r>
              <a:rPr lang="en-US" sz="2400" dirty="0"/>
              <a:t>Each term encodes a potential factor that could affect the percentage tip.</a:t>
            </a:r>
          </a:p>
          <a:p>
            <a:endParaRPr lang="en-US" sz="2400" b="1" dirty="0"/>
          </a:p>
          <a:p>
            <a:r>
              <a:rPr lang="en-US" sz="2400" b="1" i="1" dirty="0"/>
              <a:t>Possible</a:t>
            </a:r>
            <a:r>
              <a:rPr lang="en-US" sz="2400" b="1" dirty="0"/>
              <a:t> Parameter Interpretation: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: base tip percentage paid by female non-smokers without accounting for table size.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: tip change associated with male patrons ...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r>
              <a:rPr lang="en-US" sz="2400" dirty="0"/>
              <a:t>Maybe difficult to estimate </a:t>
            </a:r>
            <a:r>
              <a:rPr lang="mr-IN" sz="2400" dirty="0"/>
              <a:t>…</a:t>
            </a:r>
            <a:r>
              <a:rPr lang="en-US" sz="2400" dirty="0"/>
              <a:t> what if all smokers are male?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36557" y="4814888"/>
            <a:ext cx="2020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2701497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to define the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839244"/>
            <a:ext cx="6921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4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and Minimize the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93824"/>
            <a:ext cx="10426700" cy="5270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685925" y="6286500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27100" y="6022976"/>
            <a:ext cx="457200" cy="2635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103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29886</TotalTime>
  <Words>3235</Words>
  <Application>Microsoft Macintosh PowerPoint</Application>
  <PresentationFormat>Widescreen</PresentationFormat>
  <Paragraphs>584</Paragraphs>
  <Slides>101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7:  Modeling and Estimation</vt:lpstr>
      <vt:lpstr>Recap … so far we have covered</vt:lpstr>
      <vt:lpstr>Today –  Models &amp; Estimation</vt:lpstr>
      <vt:lpstr>What is a model?</vt:lpstr>
      <vt:lpstr>What is a model?</vt:lpstr>
      <vt:lpstr>PowerPoint Presentation</vt:lpstr>
      <vt:lpstr>Why do we build models?</vt:lpstr>
      <vt:lpstr>Why do we build models?</vt:lpstr>
      <vt:lpstr>Why do we build models?</vt:lpstr>
      <vt:lpstr>A few types of models: “physical” or “mechanistic”</vt:lpstr>
      <vt:lpstr>Models: Statistical correlations (A)</vt:lpstr>
      <vt:lpstr>Models: statistical correlations (B)</vt:lpstr>
      <vt:lpstr>Models: statistical correlations (C)</vt:lpstr>
      <vt:lpstr>Models and the World</vt:lpstr>
      <vt:lpstr>Example – Restaurant Tips</vt:lpstr>
      <vt:lpstr>Step 1: Understanding the Data (EDA)</vt:lpstr>
      <vt:lpstr>Understanding the Tips</vt:lpstr>
      <vt:lpstr>Derived Variable:  Percent Tip</vt:lpstr>
      <vt:lpstr>Step 1: Define the Model</vt:lpstr>
      <vt:lpstr>Start with a Simple Model: Constant</vt:lpstr>
      <vt:lpstr>How do we estimate the parameter θ* </vt:lpstr>
      <vt:lpstr>Defining an the Objective (Goal) </vt:lpstr>
      <vt:lpstr>Step 2: Define the Loss</vt:lpstr>
      <vt:lpstr>Loss Functions</vt:lpstr>
      <vt:lpstr>Squared Loss</vt:lpstr>
      <vt:lpstr>Absolute Loss</vt:lpstr>
      <vt:lpstr>Can you think of another Loss Function?</vt:lpstr>
      <vt:lpstr>Huber Loss</vt:lpstr>
      <vt:lpstr>The Huber loss function, interactively</vt:lpstr>
      <vt:lpstr>Comparing the Loss Functions</vt:lpstr>
      <vt:lpstr>Average Loss</vt:lpstr>
      <vt:lpstr>Double Jeopardy </vt:lpstr>
      <vt:lpstr>PowerPoint Presentation</vt:lpstr>
      <vt:lpstr>PowerPoint Presentation</vt:lpstr>
      <vt:lpstr>Difference between Huber and L1</vt:lpstr>
      <vt:lpstr>PowerPoint Presentation</vt:lpstr>
      <vt:lpstr>Sensitivity to Outliers</vt:lpstr>
      <vt:lpstr>Recap on Loss Functions</vt:lpstr>
      <vt:lpstr>Summary of Model Estimation (so far…)</vt:lpstr>
      <vt:lpstr>Step 3: Minimize the Loss</vt:lpstr>
      <vt:lpstr>A Brief Review of Calculus</vt:lpstr>
      <vt:lpstr>Minimizing a Function</vt:lpstr>
      <vt:lpstr>Quick Review of the Chain Rule </vt:lpstr>
      <vt:lpstr>Using the Chain Rule</vt:lpstr>
      <vt:lpstr>PowerPoint Presentation</vt:lpstr>
      <vt:lpstr>PowerPoint Presentation</vt:lpstr>
      <vt:lpstr>Convex sets and polygons</vt:lpstr>
      <vt:lpstr>Non-Convex sets and polygons</vt:lpstr>
      <vt:lpstr>Formal Definition of Convex Functions</vt:lpstr>
      <vt:lpstr>PowerPoint Presentation</vt:lpstr>
      <vt:lpstr>Are our previous loss functions convex?</vt:lpstr>
      <vt:lpstr>Is a Gaussian convex?</vt:lpstr>
      <vt:lpstr>Sum of Convex Functions is Convex</vt:lpstr>
      <vt:lpstr>Formal Proof</vt:lpstr>
      <vt:lpstr>Formal Proof</vt:lpstr>
      <vt:lpstr>Minimizing the  Average Squared Loss</vt:lpstr>
      <vt:lpstr>Minimizing the Average Squared Loss</vt:lpstr>
      <vt:lpstr>Minimizing the Average Squared Loss</vt:lpstr>
      <vt:lpstr>Minimizing the Average Squared Loss</vt:lpstr>
      <vt:lpstr>Minimizing the Average Squared Loss</vt:lpstr>
      <vt:lpstr>Minimizing the Average Absolute Loss</vt:lpstr>
      <vt:lpstr>Minimizing the Average Absolute Loss</vt:lpstr>
      <vt:lpstr>Minimizing the Average Absolute Loss</vt:lpstr>
      <vt:lpstr>Minimizing the Average Absolute Loss</vt:lpstr>
      <vt:lpstr>Absolute Loss Even and Odd Data</vt:lpstr>
      <vt:lpstr>Calculus for Loss Minimization</vt:lpstr>
      <vt:lpstr>Minimizing the Average Huber Loss</vt:lpstr>
      <vt:lpstr>Minimizing the Average Huber Loss</vt:lpstr>
      <vt:lpstr>Minimizing the Average Huber Loss</vt:lpstr>
      <vt:lpstr>Minimizing the Average Huber Loss</vt:lpstr>
      <vt:lpstr>Minimizing the Average Huber Loss</vt:lpstr>
      <vt:lpstr>Visualizing the Derivative of the Huber Loss</vt:lpstr>
      <vt:lpstr>Visualizing the Derivative of the Huber Loss</vt:lpstr>
      <vt:lpstr>Numerical Optimization</vt:lpstr>
      <vt:lpstr>Minimizing the  Huber Loss  Numerically</vt:lpstr>
      <vt:lpstr>Summary of Model Estimation</vt:lpstr>
      <vt:lpstr>Improving the Model</vt:lpstr>
      <vt:lpstr>Going beyond the simple model</vt:lpstr>
      <vt:lpstr>PowerPoint Presentation</vt:lpstr>
      <vt:lpstr>Estimating the model parameters:</vt:lpstr>
      <vt:lpstr>Estimating the model parameters:</vt:lpstr>
      <vt:lpstr>Estimating the model parameters:</vt:lpstr>
      <vt:lpstr>Estimating the model parameters:</vt:lpstr>
      <vt:lpstr>Solving for θ1</vt:lpstr>
      <vt:lpstr>Solving for θ1</vt:lpstr>
      <vt:lpstr>Solving for θ2</vt:lpstr>
      <vt:lpstr>Solving for θ2</vt:lpstr>
      <vt:lpstr>Solving for θ2</vt:lpstr>
      <vt:lpstr>System of  Linear Equations</vt:lpstr>
      <vt:lpstr>Denominator  Derivation</vt:lpstr>
      <vt:lpstr>Numerator Derivation</vt:lpstr>
      <vt:lpstr>Summary so far …</vt:lpstr>
      <vt:lpstr>Summary so far …</vt:lpstr>
      <vt:lpstr>PowerPoint Presentation</vt:lpstr>
      <vt:lpstr>Visualizing the Higher Dimensional Loss</vt:lpstr>
      <vt:lpstr>“Improving” the Model (more…)</vt:lpstr>
      <vt:lpstr>PowerPoint Presentation</vt:lpstr>
      <vt:lpstr>Define the model</vt:lpstr>
      <vt:lpstr>Define and Minimize the Loss</vt:lpstr>
      <vt:lpstr>Define and Minimize the Loss</vt:lpstr>
      <vt:lpstr>Define and Minimize the Loss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Fernando Perez</cp:lastModifiedBy>
  <cp:revision>629</cp:revision>
  <cp:lastPrinted>2017-09-05T17:27:38Z</cp:lastPrinted>
  <dcterms:created xsi:type="dcterms:W3CDTF">2016-10-21T21:56:42Z</dcterms:created>
  <dcterms:modified xsi:type="dcterms:W3CDTF">2018-09-18T22:55:10Z</dcterms:modified>
</cp:coreProperties>
</file>